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351" r:id="rId2"/>
    <p:sldId id="314" r:id="rId3"/>
    <p:sldId id="315" r:id="rId4"/>
    <p:sldId id="316" r:id="rId5"/>
    <p:sldId id="317" r:id="rId6"/>
    <p:sldId id="324" r:id="rId7"/>
    <p:sldId id="325" r:id="rId8"/>
    <p:sldId id="326" r:id="rId9"/>
    <p:sldId id="327" r:id="rId10"/>
    <p:sldId id="328" r:id="rId11"/>
    <p:sldId id="333" r:id="rId12"/>
    <p:sldId id="329" r:id="rId13"/>
    <p:sldId id="330" r:id="rId14"/>
    <p:sldId id="331" r:id="rId15"/>
    <p:sldId id="332" r:id="rId16"/>
    <p:sldId id="320" r:id="rId17"/>
    <p:sldId id="321" r:id="rId18"/>
    <p:sldId id="322" r:id="rId19"/>
    <p:sldId id="334" r:id="rId20"/>
    <p:sldId id="335" r:id="rId21"/>
    <p:sldId id="336" r:id="rId22"/>
    <p:sldId id="337" r:id="rId23"/>
    <p:sldId id="338" r:id="rId24"/>
    <p:sldId id="339" r:id="rId25"/>
    <p:sldId id="340" r:id="rId26"/>
    <p:sldId id="341" r:id="rId27"/>
    <p:sldId id="342" r:id="rId28"/>
    <p:sldId id="343" r:id="rId29"/>
    <p:sldId id="344" r:id="rId30"/>
    <p:sldId id="345" r:id="rId31"/>
    <p:sldId id="346" r:id="rId32"/>
    <p:sldId id="347" r:id="rId33"/>
    <p:sldId id="348" r:id="rId34"/>
    <p:sldId id="349" r:id="rId35"/>
    <p:sldId id="350" r:id="rId36"/>
  </p:sldIdLst>
  <p:sldSz cx="9144000" cy="6858000" type="screen4x3"/>
  <p:notesSz cx="7010400" cy="9372600"/>
  <p:defaultTextStyle>
    <a:defPPr>
      <a:defRPr lang="en-US"/>
    </a:defPPr>
    <a:lvl1pPr algn="ctr" rtl="0" fontAlgn="base">
      <a:spcBef>
        <a:spcPct val="0"/>
      </a:spcBef>
      <a:spcAft>
        <a:spcPct val="0"/>
      </a:spcAft>
      <a:defRPr sz="2800" kern="1200">
        <a:solidFill>
          <a:schemeClr val="tx1"/>
        </a:solidFill>
        <a:latin typeface="Arial" charset="0"/>
        <a:ea typeface="+mn-ea"/>
        <a:cs typeface="+mn-cs"/>
      </a:defRPr>
    </a:lvl1pPr>
    <a:lvl2pPr marL="457200" algn="ctr" rtl="0" fontAlgn="base">
      <a:spcBef>
        <a:spcPct val="0"/>
      </a:spcBef>
      <a:spcAft>
        <a:spcPct val="0"/>
      </a:spcAft>
      <a:defRPr sz="2800" kern="1200">
        <a:solidFill>
          <a:schemeClr val="tx1"/>
        </a:solidFill>
        <a:latin typeface="Arial" charset="0"/>
        <a:ea typeface="+mn-ea"/>
        <a:cs typeface="+mn-cs"/>
      </a:defRPr>
    </a:lvl2pPr>
    <a:lvl3pPr marL="914400" algn="ctr" rtl="0" fontAlgn="base">
      <a:spcBef>
        <a:spcPct val="0"/>
      </a:spcBef>
      <a:spcAft>
        <a:spcPct val="0"/>
      </a:spcAft>
      <a:defRPr sz="2800" kern="1200">
        <a:solidFill>
          <a:schemeClr val="tx1"/>
        </a:solidFill>
        <a:latin typeface="Arial" charset="0"/>
        <a:ea typeface="+mn-ea"/>
        <a:cs typeface="+mn-cs"/>
      </a:defRPr>
    </a:lvl3pPr>
    <a:lvl4pPr marL="1371600" algn="ctr" rtl="0" fontAlgn="base">
      <a:spcBef>
        <a:spcPct val="0"/>
      </a:spcBef>
      <a:spcAft>
        <a:spcPct val="0"/>
      </a:spcAft>
      <a:defRPr sz="2800" kern="1200">
        <a:solidFill>
          <a:schemeClr val="tx1"/>
        </a:solidFill>
        <a:latin typeface="Arial" charset="0"/>
        <a:ea typeface="+mn-ea"/>
        <a:cs typeface="+mn-cs"/>
      </a:defRPr>
    </a:lvl4pPr>
    <a:lvl5pPr marL="1828800" algn="ctr"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FDB5A1"/>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306" autoAdjust="0"/>
    <p:restoredTop sz="94628" autoAdjust="0"/>
  </p:normalViewPr>
  <p:slideViewPr>
    <p:cSldViewPr>
      <p:cViewPr varScale="1">
        <p:scale>
          <a:sx n="104" d="100"/>
          <a:sy n="104" d="100"/>
        </p:scale>
        <p:origin x="-414" y="-84"/>
      </p:cViewPr>
      <p:guideLst>
        <p:guide orient="horz" pos="2160"/>
        <p:guide pos="2880"/>
      </p:guideLst>
    </p:cSldViewPr>
  </p:slideViewPr>
  <p:outlineViewPr>
    <p:cViewPr>
      <p:scale>
        <a:sx n="33" d="100"/>
        <a:sy n="33" d="100"/>
      </p:scale>
      <p:origin x="42" y="1737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628" cy="468630"/>
          </a:xfrm>
          <a:prstGeom prst="rect">
            <a:avLst/>
          </a:prstGeom>
        </p:spPr>
        <p:txBody>
          <a:bodyPr vert="horz" lIns="92080" tIns="46040" rIns="92080" bIns="46040" rtlCol="0"/>
          <a:lstStyle>
            <a:lvl1pPr algn="l">
              <a:defRPr sz="1200"/>
            </a:lvl1pPr>
          </a:lstStyle>
          <a:p>
            <a:endParaRPr lang="en-US"/>
          </a:p>
        </p:txBody>
      </p:sp>
      <p:sp>
        <p:nvSpPr>
          <p:cNvPr id="3" name="Date Placeholder 2"/>
          <p:cNvSpPr>
            <a:spLocks noGrp="1"/>
          </p:cNvSpPr>
          <p:nvPr>
            <p:ph type="dt" sz="quarter" idx="1"/>
          </p:nvPr>
        </p:nvSpPr>
        <p:spPr>
          <a:xfrm>
            <a:off x="3971183" y="0"/>
            <a:ext cx="3037628" cy="468630"/>
          </a:xfrm>
          <a:prstGeom prst="rect">
            <a:avLst/>
          </a:prstGeom>
        </p:spPr>
        <p:txBody>
          <a:bodyPr vert="horz" lIns="92080" tIns="46040" rIns="92080" bIns="46040" rtlCol="0"/>
          <a:lstStyle>
            <a:lvl1pPr algn="r">
              <a:defRPr sz="1200"/>
            </a:lvl1pPr>
          </a:lstStyle>
          <a:p>
            <a:fld id="{96DCA334-AD71-4FC9-997F-32D0DB955CDC}" type="datetimeFigureOut">
              <a:rPr lang="en-US" smtClean="0"/>
              <a:pPr/>
              <a:t>10/28/2008</a:t>
            </a:fld>
            <a:endParaRPr lang="en-US"/>
          </a:p>
        </p:txBody>
      </p:sp>
      <p:sp>
        <p:nvSpPr>
          <p:cNvPr id="4" name="Footer Placeholder 3"/>
          <p:cNvSpPr>
            <a:spLocks noGrp="1"/>
          </p:cNvSpPr>
          <p:nvPr>
            <p:ph type="ftr" sz="quarter" idx="2"/>
          </p:nvPr>
        </p:nvSpPr>
        <p:spPr>
          <a:xfrm>
            <a:off x="0" y="8902366"/>
            <a:ext cx="3037628" cy="468630"/>
          </a:xfrm>
          <a:prstGeom prst="rect">
            <a:avLst/>
          </a:prstGeom>
        </p:spPr>
        <p:txBody>
          <a:bodyPr vert="horz" lIns="92080" tIns="46040" rIns="92080" bIns="46040" rtlCol="0" anchor="b"/>
          <a:lstStyle>
            <a:lvl1pPr algn="l">
              <a:defRPr sz="1200"/>
            </a:lvl1pPr>
          </a:lstStyle>
          <a:p>
            <a:endParaRPr lang="en-US"/>
          </a:p>
        </p:txBody>
      </p:sp>
      <p:sp>
        <p:nvSpPr>
          <p:cNvPr id="5" name="Slide Number Placeholder 4"/>
          <p:cNvSpPr>
            <a:spLocks noGrp="1"/>
          </p:cNvSpPr>
          <p:nvPr>
            <p:ph type="sldNum" sz="quarter" idx="3"/>
          </p:nvPr>
        </p:nvSpPr>
        <p:spPr>
          <a:xfrm>
            <a:off x="3971183" y="8902366"/>
            <a:ext cx="3037628" cy="468630"/>
          </a:xfrm>
          <a:prstGeom prst="rect">
            <a:avLst/>
          </a:prstGeom>
        </p:spPr>
        <p:txBody>
          <a:bodyPr vert="horz" lIns="92080" tIns="46040" rIns="92080" bIns="46040" rtlCol="0" anchor="b"/>
          <a:lstStyle>
            <a:lvl1pPr algn="r">
              <a:defRPr sz="1200"/>
            </a:lvl1pPr>
          </a:lstStyle>
          <a:p>
            <a:fld id="{9783B7DE-2961-4B01-9B90-AFF514B59AA1}"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1" y="0"/>
            <a:ext cx="3037840" cy="468630"/>
          </a:xfrm>
          <a:prstGeom prst="rect">
            <a:avLst/>
          </a:prstGeom>
          <a:noFill/>
          <a:ln w="9525">
            <a:noFill/>
            <a:miter lim="800000"/>
            <a:headEnd/>
            <a:tailEnd/>
          </a:ln>
          <a:effectLst/>
        </p:spPr>
        <p:txBody>
          <a:bodyPr vert="horz" wrap="square" lIns="93609" tIns="46804" rIns="93609" bIns="46804" numCol="1" anchor="t" anchorCtr="0" compatLnSpc="1">
            <a:prstTxWarp prst="textNoShape">
              <a:avLst/>
            </a:prstTxWarp>
          </a:bodyPr>
          <a:lstStyle>
            <a:lvl1pPr algn="l">
              <a:defRPr sz="1200"/>
            </a:lvl1pPr>
          </a:lstStyle>
          <a:p>
            <a:endParaRPr lang="en-US"/>
          </a:p>
        </p:txBody>
      </p:sp>
      <p:sp>
        <p:nvSpPr>
          <p:cNvPr id="7171" name="Rectangle 3"/>
          <p:cNvSpPr>
            <a:spLocks noGrp="1" noChangeArrowheads="1"/>
          </p:cNvSpPr>
          <p:nvPr>
            <p:ph type="dt" idx="1"/>
          </p:nvPr>
        </p:nvSpPr>
        <p:spPr bwMode="auto">
          <a:xfrm>
            <a:off x="3970938" y="0"/>
            <a:ext cx="3037840" cy="468630"/>
          </a:xfrm>
          <a:prstGeom prst="rect">
            <a:avLst/>
          </a:prstGeom>
          <a:noFill/>
          <a:ln w="9525">
            <a:noFill/>
            <a:miter lim="800000"/>
            <a:headEnd/>
            <a:tailEnd/>
          </a:ln>
          <a:effectLst/>
        </p:spPr>
        <p:txBody>
          <a:bodyPr vert="horz" wrap="square" lIns="93609" tIns="46804" rIns="93609" bIns="46804" numCol="1" anchor="t" anchorCtr="0" compatLnSpc="1">
            <a:prstTxWarp prst="textNoShape">
              <a:avLst/>
            </a:prstTxWarp>
          </a:bodyPr>
          <a:lstStyle>
            <a:lvl1pPr algn="r">
              <a:defRPr sz="1200"/>
            </a:lvl1pPr>
          </a:lstStyle>
          <a:p>
            <a:endParaRPr lang="en-US"/>
          </a:p>
        </p:txBody>
      </p:sp>
      <p:sp>
        <p:nvSpPr>
          <p:cNvPr id="7172" name="Rectangle 4"/>
          <p:cNvSpPr>
            <a:spLocks noGrp="1" noRot="1" noChangeAspect="1" noChangeArrowheads="1" noTextEdit="1"/>
          </p:cNvSpPr>
          <p:nvPr>
            <p:ph type="sldImg" idx="2"/>
          </p:nvPr>
        </p:nvSpPr>
        <p:spPr bwMode="auto">
          <a:xfrm>
            <a:off x="1162050" y="703263"/>
            <a:ext cx="4686300" cy="3514725"/>
          </a:xfrm>
          <a:prstGeom prst="rect">
            <a:avLst/>
          </a:prstGeom>
          <a:noFill/>
          <a:ln w="9525">
            <a:solidFill>
              <a:srgbClr val="000000"/>
            </a:solidFill>
            <a:miter lim="800000"/>
            <a:headEnd/>
            <a:tailEnd/>
          </a:ln>
          <a:effectLst/>
        </p:spPr>
      </p:sp>
      <p:sp>
        <p:nvSpPr>
          <p:cNvPr id="7173" name="Rectangle 5"/>
          <p:cNvSpPr>
            <a:spLocks noGrp="1" noChangeArrowheads="1"/>
          </p:cNvSpPr>
          <p:nvPr>
            <p:ph type="body" sz="quarter" idx="3"/>
          </p:nvPr>
        </p:nvSpPr>
        <p:spPr bwMode="auto">
          <a:xfrm>
            <a:off x="701040" y="4451985"/>
            <a:ext cx="5608320" cy="4217670"/>
          </a:xfrm>
          <a:prstGeom prst="rect">
            <a:avLst/>
          </a:prstGeom>
          <a:noFill/>
          <a:ln w="9525">
            <a:noFill/>
            <a:miter lim="800000"/>
            <a:headEnd/>
            <a:tailEnd/>
          </a:ln>
          <a:effectLst/>
        </p:spPr>
        <p:txBody>
          <a:bodyPr vert="horz" wrap="square" lIns="93609" tIns="46804" rIns="93609" bIns="4680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4" name="Rectangle 6"/>
          <p:cNvSpPr>
            <a:spLocks noGrp="1" noChangeArrowheads="1"/>
          </p:cNvSpPr>
          <p:nvPr>
            <p:ph type="ftr" sz="quarter" idx="4"/>
          </p:nvPr>
        </p:nvSpPr>
        <p:spPr bwMode="auto">
          <a:xfrm>
            <a:off x="1" y="8902343"/>
            <a:ext cx="3037840" cy="468630"/>
          </a:xfrm>
          <a:prstGeom prst="rect">
            <a:avLst/>
          </a:prstGeom>
          <a:noFill/>
          <a:ln w="9525">
            <a:noFill/>
            <a:miter lim="800000"/>
            <a:headEnd/>
            <a:tailEnd/>
          </a:ln>
          <a:effectLst/>
        </p:spPr>
        <p:txBody>
          <a:bodyPr vert="horz" wrap="square" lIns="93609" tIns="46804" rIns="93609" bIns="46804" numCol="1" anchor="b" anchorCtr="0" compatLnSpc="1">
            <a:prstTxWarp prst="textNoShape">
              <a:avLst/>
            </a:prstTxWarp>
          </a:bodyPr>
          <a:lstStyle>
            <a:lvl1pPr algn="l">
              <a:defRPr sz="1200"/>
            </a:lvl1pPr>
          </a:lstStyle>
          <a:p>
            <a:endParaRPr lang="en-US"/>
          </a:p>
        </p:txBody>
      </p:sp>
      <p:sp>
        <p:nvSpPr>
          <p:cNvPr id="7175" name="Rectangle 7"/>
          <p:cNvSpPr>
            <a:spLocks noGrp="1" noChangeArrowheads="1"/>
          </p:cNvSpPr>
          <p:nvPr>
            <p:ph type="sldNum" sz="quarter" idx="5"/>
          </p:nvPr>
        </p:nvSpPr>
        <p:spPr bwMode="auto">
          <a:xfrm>
            <a:off x="3970938" y="8902343"/>
            <a:ext cx="3037840" cy="468630"/>
          </a:xfrm>
          <a:prstGeom prst="rect">
            <a:avLst/>
          </a:prstGeom>
          <a:noFill/>
          <a:ln w="9525">
            <a:noFill/>
            <a:miter lim="800000"/>
            <a:headEnd/>
            <a:tailEnd/>
          </a:ln>
          <a:effectLst/>
        </p:spPr>
        <p:txBody>
          <a:bodyPr vert="horz" wrap="square" lIns="93609" tIns="46804" rIns="93609" bIns="46804" numCol="1" anchor="b" anchorCtr="0" compatLnSpc="1">
            <a:prstTxWarp prst="textNoShape">
              <a:avLst/>
            </a:prstTxWarp>
          </a:bodyPr>
          <a:lstStyle>
            <a:lvl1pPr algn="r">
              <a:defRPr sz="1200"/>
            </a:lvl1pPr>
          </a:lstStyle>
          <a:p>
            <a:fld id="{AB8A4A58-E44C-4036-9782-42BB90904486}"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91FCCE76-8D54-4CD3-9395-27CC632FBDD9}" type="slidenum">
              <a:rPr lang="en-US" smtClean="0"/>
              <a:pPr/>
              <a:t>1</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B3E4CAF2-ADAA-47F9-897A-E34A990CABBA}" type="slidenum">
              <a:rPr lang="en-US" smtClean="0"/>
              <a:pPr/>
              <a:t>26</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7BD87B16-B09A-4720-9FBA-0E4FE07F8898}" type="slidenum">
              <a:rPr lang="en-US" smtClean="0"/>
              <a:pPr/>
              <a:t>27</a:t>
            </a:fld>
            <a:endParaRPr lang="en-US"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71F653D3-3118-4AB3-91A9-A66BEC35E4BA}" type="slidenum">
              <a:rPr lang="en-US" smtClean="0"/>
              <a:pPr/>
              <a:t>28</a:t>
            </a:fld>
            <a:endParaRPr lang="en-US"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60DB0256-71DE-4C21-8380-9C74F1AC05DB}" type="slidenum">
              <a:rPr lang="en-US" smtClean="0"/>
              <a:pPr/>
              <a:t>2</a:t>
            </a:fld>
            <a:endParaRPr lang="en-US" smtClean="0"/>
          </a:p>
        </p:txBody>
      </p:sp>
      <p:sp>
        <p:nvSpPr>
          <p:cNvPr id="62467" name="Rectangle 2"/>
          <p:cNvSpPr>
            <a:spLocks noGrp="1" noRot="1" noChangeAspect="1" noChangeArrowheads="1" noTextEdit="1"/>
          </p:cNvSpPr>
          <p:nvPr>
            <p:ph type="sldImg"/>
          </p:nvPr>
        </p:nvSpPr>
        <p:spPr>
          <a:xfrm>
            <a:off x="1117600" y="693738"/>
            <a:ext cx="4718050" cy="3538537"/>
          </a:xfrm>
          <a:ln/>
        </p:spPr>
      </p:sp>
      <p:sp>
        <p:nvSpPr>
          <p:cNvPr id="62468" name="Rectangle 3"/>
          <p:cNvSpPr>
            <a:spLocks noGrp="1" noChangeArrowheads="1"/>
          </p:cNvSpPr>
          <p:nvPr>
            <p:ph type="body" idx="1"/>
          </p:nvPr>
        </p:nvSpPr>
        <p:spPr>
          <a:xfrm>
            <a:off x="917575" y="4464050"/>
            <a:ext cx="5195888" cy="4230688"/>
          </a:xfrm>
          <a:noFill/>
          <a:ln/>
        </p:spPr>
        <p:txBody>
          <a:bodyPr/>
          <a:lstStyle/>
          <a:p>
            <a:pPr eaLnBrk="1" hangingPunct="1"/>
            <a:r>
              <a:rPr lang="en-US" smtClean="0"/>
              <a:t> Brief company history – some background, why we know LiDAR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301B489E-A5AF-4862-B9D5-36F66C31AD7B}" type="slidenum">
              <a:rPr lang="en-US" smtClean="0"/>
              <a:pPr/>
              <a:t>12</a:t>
            </a:fld>
            <a:endParaRPr lang="en-US"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64D018B8-E722-4E7F-BF57-A88BE4EF3815}" type="slidenum">
              <a:rPr lang="en-US" smtClean="0"/>
              <a:pPr/>
              <a:t>14</a:t>
            </a:fld>
            <a:endParaRPr lang="en-US" smtClean="0"/>
          </a:p>
        </p:txBody>
      </p:sp>
      <p:sp>
        <p:nvSpPr>
          <p:cNvPr id="126979" name="Rectangle 2"/>
          <p:cNvSpPr>
            <a:spLocks noGrp="1" noRot="1" noChangeAspect="1" noChangeArrowheads="1" noTextEdit="1"/>
          </p:cNvSpPr>
          <p:nvPr>
            <p:ph type="sldImg"/>
          </p:nvPr>
        </p:nvSpPr>
        <p:spPr>
          <a:xfrm>
            <a:off x="1117600" y="693738"/>
            <a:ext cx="4718050" cy="3538537"/>
          </a:xfrm>
          <a:ln/>
        </p:spPr>
      </p:sp>
      <p:sp>
        <p:nvSpPr>
          <p:cNvPr id="126980" name="Rectangle 3"/>
          <p:cNvSpPr>
            <a:spLocks noGrp="1" noChangeArrowheads="1"/>
          </p:cNvSpPr>
          <p:nvPr>
            <p:ph type="body" idx="1"/>
          </p:nvPr>
        </p:nvSpPr>
        <p:spPr>
          <a:xfrm>
            <a:off x="917575" y="4464050"/>
            <a:ext cx="5195888" cy="4230688"/>
          </a:xfrm>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265743A-6958-44EA-8CFA-ADCE51C13CF2}" type="slidenum">
              <a:rPr lang="en-US" smtClean="0">
                <a:latin typeface="Arial" pitchFamily="34" charset="0"/>
              </a:rPr>
              <a:pPr/>
              <a:t>15</a:t>
            </a:fld>
            <a:endParaRPr lang="en-US" smtClean="0">
              <a:latin typeface="Arial"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24F029A5-9D90-42B7-B23B-CE70A5D91431}" type="slidenum">
              <a:rPr lang="en-US" smtClean="0"/>
              <a:pPr/>
              <a:t>19</a:t>
            </a:fld>
            <a:endParaRPr 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24F029A5-9D90-42B7-B23B-CE70A5D91431}" type="slidenum">
              <a:rPr lang="en-US" smtClean="0"/>
              <a:pPr/>
              <a:t>22</a:t>
            </a:fld>
            <a:endParaRPr 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AF592DBD-8097-4413-AB66-9B332EFA2E78}" type="slidenum">
              <a:rPr lang="en-US" smtClean="0"/>
              <a:pPr/>
              <a:t>24</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p:spPr>
        <p:txBody>
          <a:bodyPr/>
          <a:lstStyle/>
          <a:p>
            <a:r>
              <a:rPr lang="en-US" smtClean="0"/>
              <a:t>Even though overall population growth is quickly becoming more diverse, population growth has slowed pervasively in most areas; more than two thirds of US counties have .  A declining population means the loss of skilled workers who move to other areas in search of employment, shrinking sales tax revenues from fewer shoppers, worsening schools, and an area that is attractive to prospective businesses and residents.</a:t>
            </a:r>
          </a:p>
        </p:txBody>
      </p:sp>
      <p:sp>
        <p:nvSpPr>
          <p:cNvPr id="14340" name="Slide Number Placeholder 3"/>
          <p:cNvSpPr>
            <a:spLocks noGrp="1"/>
          </p:cNvSpPr>
          <p:nvPr>
            <p:ph type="sldNum" sz="quarter" idx="5"/>
          </p:nvPr>
        </p:nvSpPr>
        <p:spPr>
          <a:noFill/>
        </p:spPr>
        <p:txBody>
          <a:bodyPr/>
          <a:lstStyle/>
          <a:p>
            <a:fld id="{4419EF3B-895A-481C-AA0D-D9F211A6C61D}" type="slidenum">
              <a:rPr lang="en-US" smtClean="0"/>
              <a:pPr/>
              <a:t>25</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advClick="0" advTm="15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advTm="15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advTm="1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a:prstGeom prst="rect">
            <a:avLst/>
          </a:prstGeom>
        </p:spPr>
        <p:txBody>
          <a:bodyPr/>
          <a:lstStyle>
            <a:lvl1pPr>
              <a:defRPr sz="3600"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70000"/>
              <a:buFont typeface="Wingdings" pitchFamily="2" charset="2"/>
              <a:buChar char="q"/>
              <a:defRPr/>
            </a:lvl1pPr>
            <a:lvl2pPr>
              <a:buSzPct val="60000"/>
              <a:buFont typeface="Wingdings" pitchFamily="2" charset="2"/>
              <a:buChar char="q"/>
              <a:defRPr/>
            </a:lvl2pPr>
            <a:lvl3pPr>
              <a:buSzPct val="50000"/>
              <a:buFont typeface="Wingdings" pitchFamily="2" charset="2"/>
              <a:buChar char="q"/>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advClick="0" advTm="1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advClick="0" advTm="15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advTm="15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advTm="15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advClick="0" advTm="15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advTm="15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advClick="0" advTm="15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advClick="0" advTm="1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5" name="Picture 11" descr="Merrick &amp; Company 2004"/>
          <p:cNvPicPr>
            <a:picLocks noChangeAspect="1" noChangeArrowheads="1"/>
          </p:cNvPicPr>
          <p:nvPr userDrawn="1"/>
        </p:nvPicPr>
        <p:blipFill>
          <a:blip r:embed="rId13"/>
          <a:srcRect/>
          <a:stretch>
            <a:fillRect/>
          </a:stretch>
        </p:blipFill>
        <p:spPr bwMode="auto">
          <a:xfrm>
            <a:off x="271463" y="6442075"/>
            <a:ext cx="1481137" cy="280988"/>
          </a:xfrm>
          <a:prstGeom prst="rect">
            <a:avLst/>
          </a:prstGeom>
          <a:noFill/>
        </p:spPr>
      </p:pic>
      <p:sp>
        <p:nvSpPr>
          <p:cNvPr id="1039" name="Rectangle 15"/>
          <p:cNvSpPr>
            <a:spLocks noChangeArrowheads="1"/>
          </p:cNvSpPr>
          <p:nvPr userDrawn="1"/>
        </p:nvSpPr>
        <p:spPr bwMode="auto">
          <a:xfrm>
            <a:off x="0" y="0"/>
            <a:ext cx="9144000" cy="1371600"/>
          </a:xfrm>
          <a:prstGeom prst="rect">
            <a:avLst/>
          </a:prstGeom>
          <a:gradFill rotWithShape="1">
            <a:gsLst>
              <a:gs pos="0">
                <a:srgbClr val="302E48"/>
              </a:gs>
              <a:gs pos="50000">
                <a:srgbClr val="6666FF"/>
              </a:gs>
              <a:gs pos="100000">
                <a:srgbClr val="302E48"/>
              </a:gs>
            </a:gsLst>
            <a:lin ang="0" scaled="1"/>
          </a:gradFill>
          <a:ln w="9525">
            <a:noFill/>
            <a:miter lim="800000"/>
            <a:headEnd/>
            <a:tailEnd/>
          </a:ln>
          <a:effectLst/>
        </p:spPr>
        <p:txBody>
          <a:bodyPr wrap="none" anchor="ctr"/>
          <a:lstStyle/>
          <a:p>
            <a:endParaRPr lang="en-US"/>
          </a:p>
        </p:txBody>
      </p:sp>
      <p:sp>
        <p:nvSpPr>
          <p:cNvPr id="1040" name="Line 16"/>
          <p:cNvSpPr>
            <a:spLocks noChangeShapeType="1"/>
          </p:cNvSpPr>
          <p:nvPr userDrawn="1"/>
        </p:nvSpPr>
        <p:spPr bwMode="auto">
          <a:xfrm>
            <a:off x="0" y="1306513"/>
            <a:ext cx="9144000" cy="0"/>
          </a:xfrm>
          <a:prstGeom prst="line">
            <a:avLst/>
          </a:prstGeom>
          <a:noFill/>
          <a:ln w="28575">
            <a:solidFill>
              <a:srgbClr val="B88742"/>
            </a:solidFill>
            <a:round/>
            <a:headEnd/>
            <a:tailEnd/>
          </a:ln>
          <a:effectLst/>
        </p:spPr>
        <p:txBody>
          <a:bodyPr/>
          <a:lstStyle/>
          <a:p>
            <a:endParaRPr lang="en-US"/>
          </a:p>
        </p:txBody>
      </p:sp>
      <p:sp>
        <p:nvSpPr>
          <p:cNvPr id="1041" name="Line 17"/>
          <p:cNvSpPr>
            <a:spLocks noChangeShapeType="1"/>
          </p:cNvSpPr>
          <p:nvPr userDrawn="1"/>
        </p:nvSpPr>
        <p:spPr bwMode="auto">
          <a:xfrm>
            <a:off x="0" y="1230313"/>
            <a:ext cx="9144000" cy="0"/>
          </a:xfrm>
          <a:prstGeom prst="line">
            <a:avLst/>
          </a:prstGeom>
          <a:noFill/>
          <a:ln w="28575">
            <a:solidFill>
              <a:srgbClr val="B88742"/>
            </a:solidFill>
            <a:round/>
            <a:headEnd/>
            <a:tailEnd/>
          </a:ln>
          <a:effectLst/>
        </p:spPr>
        <p:txBody>
          <a:bodyPr/>
          <a:lstStyle/>
          <a:p>
            <a:endParaRPr lang="en-US"/>
          </a:p>
        </p:txBody>
      </p:sp>
      <p:sp>
        <p:nvSpPr>
          <p:cNvPr id="1042" name="Line 18"/>
          <p:cNvSpPr>
            <a:spLocks noChangeShapeType="1"/>
          </p:cNvSpPr>
          <p:nvPr userDrawn="1"/>
        </p:nvSpPr>
        <p:spPr bwMode="auto">
          <a:xfrm>
            <a:off x="0" y="1154113"/>
            <a:ext cx="9144000" cy="0"/>
          </a:xfrm>
          <a:prstGeom prst="line">
            <a:avLst/>
          </a:prstGeom>
          <a:noFill/>
          <a:ln w="28575">
            <a:solidFill>
              <a:srgbClr val="B88742"/>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1500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lasformat.org/"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mailto:Kenny.legleiter@merrick.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descr="DTM12.jpg"/>
          <p:cNvPicPr>
            <a:picLocks noChangeAspect="1"/>
          </p:cNvPicPr>
          <p:nvPr/>
        </p:nvPicPr>
        <p:blipFill>
          <a:blip r:embed="rId3"/>
          <a:stretch>
            <a:fillRect/>
          </a:stretch>
        </p:blipFill>
        <p:spPr>
          <a:xfrm>
            <a:off x="0" y="1371600"/>
            <a:ext cx="9144000" cy="5029200"/>
          </a:xfrm>
          <a:prstGeom prst="rect">
            <a:avLst/>
          </a:prstGeom>
        </p:spPr>
      </p:pic>
      <p:sp>
        <p:nvSpPr>
          <p:cNvPr id="6147" name="Subtitle 3"/>
          <p:cNvSpPr>
            <a:spLocks noGrp="1"/>
          </p:cNvSpPr>
          <p:nvPr>
            <p:ph type="subTitle" idx="1"/>
          </p:nvPr>
        </p:nvSpPr>
        <p:spPr>
          <a:xfrm>
            <a:off x="228600" y="228600"/>
            <a:ext cx="8686800" cy="762000"/>
          </a:xfrm>
        </p:spPr>
        <p:txBody>
          <a:bodyPr/>
          <a:lstStyle/>
          <a:p>
            <a:pPr>
              <a:defRPr/>
            </a:pPr>
            <a:r>
              <a:rPr lang="en-US" altLang="en-US" b="1" dirty="0" smtClean="0">
                <a:solidFill>
                  <a:schemeClr val="bg1"/>
                </a:solidFill>
              </a:rPr>
              <a:t>Acquisition and Processing of LiDAR Data</a:t>
            </a:r>
            <a:endParaRPr lang="en-US" dirty="0" smtClean="0">
              <a:solidFill>
                <a:schemeClr val="bg1"/>
              </a:solidFill>
              <a:latin typeface="+mj-lt"/>
            </a:endParaRPr>
          </a:p>
        </p:txBody>
      </p:sp>
      <p:sp>
        <p:nvSpPr>
          <p:cNvPr id="9221" name="Rectangle 5"/>
          <p:cNvSpPr>
            <a:spLocks noChangeArrowheads="1"/>
          </p:cNvSpPr>
          <p:nvPr/>
        </p:nvSpPr>
        <p:spPr bwMode="white">
          <a:xfrm>
            <a:off x="1295400" y="2209800"/>
            <a:ext cx="6553200" cy="1828800"/>
          </a:xfrm>
          <a:prstGeom prst="rect">
            <a:avLst/>
          </a:prstGeom>
          <a:solidFill>
            <a:schemeClr val="accent3">
              <a:alpha val="50000"/>
            </a:schemeClr>
          </a:solidFill>
          <a:ln w="9525">
            <a:noFill/>
            <a:miter lim="800000"/>
            <a:headEnd/>
            <a:tailEnd/>
          </a:ln>
        </p:spPr>
        <p:txBody>
          <a:bodyPr anchor="ctr"/>
          <a:lstStyle/>
          <a:p>
            <a:pPr>
              <a:defRPr/>
            </a:pPr>
            <a:endParaRPr lang="en-US" altLang="en-US" sz="2400" dirty="0">
              <a:solidFill>
                <a:schemeClr val="accent2"/>
              </a:solidFill>
              <a:latin typeface="Arial" charset="0"/>
            </a:endParaRPr>
          </a:p>
          <a:p>
            <a:pPr>
              <a:defRPr/>
            </a:pPr>
            <a:r>
              <a:rPr lang="en-US" altLang="en-US" sz="3200" b="1" dirty="0">
                <a:solidFill>
                  <a:srgbClr val="0000CC"/>
                </a:solidFill>
                <a:latin typeface="+mj-lt"/>
                <a:cs typeface="Arial" pitchFamily="34" charset="0"/>
              </a:rPr>
              <a:t>Merrick &amp; Company</a:t>
            </a:r>
          </a:p>
          <a:p>
            <a:pPr>
              <a:defRPr/>
            </a:pPr>
            <a:r>
              <a:rPr lang="en-US" altLang="en-US" sz="3200" b="1" dirty="0">
                <a:solidFill>
                  <a:srgbClr val="0000CC"/>
                </a:solidFill>
                <a:latin typeface="+mj-lt"/>
                <a:cs typeface="Arial" pitchFamily="34" charset="0"/>
              </a:rPr>
              <a:t>Kenny Legleiter </a:t>
            </a:r>
            <a:br>
              <a:rPr lang="en-US" altLang="en-US" sz="3200" b="1" dirty="0">
                <a:solidFill>
                  <a:srgbClr val="0000CC"/>
                </a:solidFill>
                <a:latin typeface="+mj-lt"/>
                <a:cs typeface="Arial" pitchFamily="34" charset="0"/>
              </a:rPr>
            </a:br>
            <a:r>
              <a:rPr lang="en-US" altLang="en-US" sz="3200" b="1" dirty="0">
                <a:solidFill>
                  <a:srgbClr val="0000CC"/>
                </a:solidFill>
                <a:latin typeface="+mj-lt"/>
                <a:cs typeface="Arial" pitchFamily="34" charset="0"/>
              </a:rPr>
              <a:t>Senior Government Account Manager</a:t>
            </a:r>
          </a:p>
          <a:p>
            <a:pPr>
              <a:defRPr/>
            </a:pPr>
            <a:endParaRPr lang="en-US" altLang="en-US" sz="2400" dirty="0">
              <a:solidFill>
                <a:schemeClr val="accent2"/>
              </a:solidFill>
              <a:latin typeface="Arial"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228600"/>
            <a:ext cx="7772400" cy="914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Flight Planning </a:t>
            </a:r>
            <a:r>
              <a:rPr lang="en-US" sz="2800" smtClean="0"/>
              <a:t/>
            </a:r>
            <a:br>
              <a:rPr lang="en-US" sz="2800" smtClean="0"/>
            </a:br>
            <a:endParaRPr lang="en-US" sz="2400" smtClean="0"/>
          </a:p>
        </p:txBody>
      </p:sp>
      <p:sp>
        <p:nvSpPr>
          <p:cNvPr id="23555" name="Text Box 3"/>
          <p:cNvSpPr txBox="1">
            <a:spLocks noChangeArrowheads="1"/>
          </p:cNvSpPr>
          <p:nvPr/>
        </p:nvSpPr>
        <p:spPr bwMode="auto">
          <a:xfrm>
            <a:off x="2362200" y="2895600"/>
            <a:ext cx="2971800" cy="342900"/>
          </a:xfrm>
          <a:prstGeom prst="rect">
            <a:avLst/>
          </a:prstGeom>
          <a:noFill/>
          <a:ln w="9525">
            <a:noFill/>
            <a:miter lim="800000"/>
            <a:headEnd/>
            <a:tailEnd/>
          </a:ln>
        </p:spPr>
        <p:txBody>
          <a:bodyPr>
            <a:spAutoFit/>
          </a:bodyPr>
          <a:lstStyle/>
          <a:p>
            <a:pPr algn="r">
              <a:spcBef>
                <a:spcPct val="50000"/>
              </a:spcBef>
            </a:pPr>
            <a:endParaRPr lang="en-US" sz="2400"/>
          </a:p>
        </p:txBody>
      </p:sp>
      <p:pic>
        <p:nvPicPr>
          <p:cNvPr id="23556" name="Picture 8" descr="City_2ft_GSD_Half_ft_Pixel&amp;County_5ft_GSD_1ft_Pixel_Jan17_2008"/>
          <p:cNvPicPr>
            <a:picLocks noChangeAspect="1" noChangeArrowheads="1"/>
          </p:cNvPicPr>
          <p:nvPr/>
        </p:nvPicPr>
        <p:blipFill>
          <a:blip r:embed="rId2"/>
          <a:srcRect/>
          <a:stretch>
            <a:fillRect/>
          </a:stretch>
        </p:blipFill>
        <p:spPr bwMode="auto">
          <a:xfrm>
            <a:off x="2438400" y="1524000"/>
            <a:ext cx="6553200" cy="5064125"/>
          </a:xfrm>
          <a:prstGeom prst="rect">
            <a:avLst/>
          </a:prstGeom>
          <a:noFill/>
          <a:ln w="9525">
            <a:noFill/>
            <a:miter lim="800000"/>
            <a:headEnd/>
            <a:tailEnd/>
          </a:ln>
        </p:spPr>
      </p:pic>
      <p:sp>
        <p:nvSpPr>
          <p:cNvPr id="23557" name="TextBox 5"/>
          <p:cNvSpPr txBox="1">
            <a:spLocks noChangeArrowheads="1"/>
          </p:cNvSpPr>
          <p:nvPr/>
        </p:nvSpPr>
        <p:spPr bwMode="auto">
          <a:xfrm>
            <a:off x="0" y="2286000"/>
            <a:ext cx="2438400" cy="1816100"/>
          </a:xfrm>
          <a:prstGeom prst="rect">
            <a:avLst/>
          </a:prstGeom>
          <a:noFill/>
          <a:ln w="9525">
            <a:noFill/>
            <a:miter lim="800000"/>
            <a:headEnd/>
            <a:tailEnd/>
          </a:ln>
        </p:spPr>
        <p:txBody>
          <a:bodyPr>
            <a:spAutoFit/>
          </a:bodyPr>
          <a:lstStyle/>
          <a:p>
            <a:r>
              <a:rPr lang="en-US"/>
              <a:t>Different Specifications for different areas</a:t>
            </a:r>
          </a:p>
        </p:txBody>
      </p:sp>
    </p:spTree>
  </p:cSld>
  <p:clrMapOvr>
    <a:masterClrMapping/>
  </p:clrMapOvr>
  <p:transition advClick="0" advTm="10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0" y="381000"/>
            <a:ext cx="7772400" cy="609600"/>
          </a:xfrm>
        </p:spPr>
        <p:txBody>
          <a:bodyPr/>
          <a:lstStyle/>
          <a:p>
            <a:pPr eaLnBrk="1" hangingPunct="1"/>
            <a:r>
              <a:rPr lang="en-US" sz="3200" dirty="0" smtClean="0"/>
              <a:t>Flight Line Verification</a:t>
            </a:r>
          </a:p>
        </p:txBody>
      </p:sp>
      <p:sp>
        <p:nvSpPr>
          <p:cNvPr id="33795" name="Rectangle 3"/>
          <p:cNvSpPr>
            <a:spLocks noGrp="1" noChangeArrowheads="1"/>
          </p:cNvSpPr>
          <p:nvPr>
            <p:ph type="body" idx="1"/>
          </p:nvPr>
        </p:nvSpPr>
        <p:spPr>
          <a:xfrm>
            <a:off x="609600" y="1828800"/>
            <a:ext cx="8229600" cy="3886200"/>
          </a:xfrm>
        </p:spPr>
        <p:txBody>
          <a:bodyPr/>
          <a:lstStyle/>
          <a:p>
            <a:pPr eaLnBrk="1" hangingPunct="1">
              <a:lnSpc>
                <a:spcPct val="100000"/>
              </a:lnSpc>
              <a:spcBef>
                <a:spcPct val="0"/>
              </a:spcBef>
              <a:spcAft>
                <a:spcPts val="1200"/>
              </a:spcAft>
              <a:buFont typeface="Wingdings" pitchFamily="2" charset="2"/>
              <a:buChar char="q"/>
            </a:pPr>
            <a:r>
              <a:rPr lang="en-US" sz="2400" dirty="0" smtClean="0"/>
              <a:t>Verify coverage while still on-site</a:t>
            </a:r>
          </a:p>
          <a:p>
            <a:pPr eaLnBrk="1" hangingPunct="1">
              <a:lnSpc>
                <a:spcPct val="100000"/>
              </a:lnSpc>
              <a:spcBef>
                <a:spcPct val="0"/>
              </a:spcBef>
              <a:spcAft>
                <a:spcPts val="1200"/>
              </a:spcAft>
              <a:buFont typeface="Wingdings" pitchFamily="2" charset="2"/>
              <a:buChar char="q"/>
            </a:pPr>
            <a:r>
              <a:rPr lang="en-US" sz="2400" dirty="0" smtClean="0"/>
              <a:t>Guarantee all of the project area is covered</a:t>
            </a:r>
          </a:p>
          <a:p>
            <a:pPr eaLnBrk="1" hangingPunct="1">
              <a:lnSpc>
                <a:spcPct val="100000"/>
              </a:lnSpc>
              <a:spcBef>
                <a:spcPct val="0"/>
              </a:spcBef>
              <a:spcAft>
                <a:spcPts val="1200"/>
              </a:spcAft>
              <a:buFont typeface="Wingdings" pitchFamily="2" charset="2"/>
              <a:buChar char="q"/>
            </a:pPr>
            <a:r>
              <a:rPr lang="en-US" sz="2400" dirty="0" smtClean="0"/>
              <a:t>Review side overlap for data holidays</a:t>
            </a:r>
          </a:p>
          <a:p>
            <a:pPr eaLnBrk="1" hangingPunct="1">
              <a:lnSpc>
                <a:spcPct val="100000"/>
              </a:lnSpc>
              <a:spcBef>
                <a:spcPct val="0"/>
              </a:spcBef>
              <a:spcAft>
                <a:spcPts val="1200"/>
              </a:spcAft>
              <a:buFont typeface="Wingdings" pitchFamily="2" charset="2"/>
              <a:buChar char="q"/>
            </a:pPr>
            <a:r>
              <a:rPr lang="en-US" sz="2400" dirty="0" smtClean="0"/>
              <a:t>Review initial GPS solutions</a:t>
            </a:r>
          </a:p>
          <a:p>
            <a:pPr eaLnBrk="1" hangingPunct="1">
              <a:lnSpc>
                <a:spcPct val="100000"/>
              </a:lnSpc>
              <a:spcBef>
                <a:spcPct val="0"/>
              </a:spcBef>
              <a:spcAft>
                <a:spcPts val="1200"/>
              </a:spcAft>
              <a:buFont typeface="Wingdings" pitchFamily="2" charset="2"/>
              <a:buChar char="q"/>
            </a:pPr>
            <a:r>
              <a:rPr lang="en-US" sz="2400" dirty="0" smtClean="0"/>
              <a:t>Review is typically completed at the “home office”</a:t>
            </a:r>
          </a:p>
          <a:p>
            <a:pPr eaLnBrk="1" hangingPunct="1">
              <a:lnSpc>
                <a:spcPct val="100000"/>
              </a:lnSpc>
              <a:spcBef>
                <a:spcPct val="0"/>
              </a:spcBef>
              <a:spcAft>
                <a:spcPts val="1200"/>
              </a:spcAft>
              <a:buFont typeface="Wingdings" pitchFamily="2" charset="2"/>
              <a:buChar char="q"/>
            </a:pPr>
            <a:r>
              <a:rPr lang="en-US" sz="2400" dirty="0" smtClean="0"/>
              <a:t>Do not leave site until verification is completed</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7" descr="bare_earth_breakline_Fargo3.jpg"/>
          <p:cNvPicPr>
            <a:picLocks noChangeAspect="1"/>
          </p:cNvPicPr>
          <p:nvPr/>
        </p:nvPicPr>
        <p:blipFill>
          <a:blip r:embed="rId3"/>
          <a:srcRect/>
          <a:stretch>
            <a:fillRect/>
          </a:stretch>
        </p:blipFill>
        <p:spPr bwMode="auto">
          <a:xfrm>
            <a:off x="0" y="1371600"/>
            <a:ext cx="9144000" cy="4953000"/>
          </a:xfrm>
          <a:prstGeom prst="rect">
            <a:avLst/>
          </a:prstGeom>
          <a:noFill/>
          <a:ln w="9525">
            <a:noFill/>
            <a:miter lim="800000"/>
            <a:headEnd/>
            <a:tailEnd/>
          </a:ln>
        </p:spPr>
      </p:pic>
      <p:sp>
        <p:nvSpPr>
          <p:cNvPr id="110595" name="Text Box 3"/>
          <p:cNvSpPr txBox="1">
            <a:spLocks noChangeArrowheads="1"/>
          </p:cNvSpPr>
          <p:nvPr/>
        </p:nvSpPr>
        <p:spPr bwMode="auto">
          <a:xfrm>
            <a:off x="7224713" y="2743200"/>
            <a:ext cx="1309687" cy="342900"/>
          </a:xfrm>
          <a:prstGeom prst="rect">
            <a:avLst/>
          </a:prstGeom>
          <a:noFill/>
          <a:ln w="9525">
            <a:noFill/>
            <a:miter lim="800000"/>
            <a:headEnd/>
            <a:tailEnd/>
          </a:ln>
        </p:spPr>
        <p:txBody>
          <a:bodyPr>
            <a:spAutoFit/>
          </a:bodyPr>
          <a:lstStyle/>
          <a:p>
            <a:pPr algn="l"/>
            <a:endParaRPr lang="en-US" sz="2400" b="0">
              <a:latin typeface="Times" pitchFamily="18" charset="0"/>
            </a:endParaRPr>
          </a:p>
        </p:txBody>
      </p:sp>
      <p:sp>
        <p:nvSpPr>
          <p:cNvPr id="110596" name="Line 316"/>
          <p:cNvSpPr>
            <a:spLocks noChangeShapeType="1"/>
          </p:cNvSpPr>
          <p:nvPr/>
        </p:nvSpPr>
        <p:spPr bwMode="auto">
          <a:xfrm>
            <a:off x="660400" y="1671638"/>
            <a:ext cx="0" cy="0"/>
          </a:xfrm>
          <a:prstGeom prst="line">
            <a:avLst/>
          </a:prstGeom>
          <a:noFill/>
          <a:ln w="12700" cap="rnd">
            <a:solidFill>
              <a:srgbClr val="000000"/>
            </a:solidFill>
            <a:round/>
            <a:headEnd/>
            <a:tailEnd/>
          </a:ln>
        </p:spPr>
        <p:txBody>
          <a:bodyPr/>
          <a:lstStyle/>
          <a:p>
            <a:endParaRPr lang="en-US"/>
          </a:p>
        </p:txBody>
      </p:sp>
      <p:sp>
        <p:nvSpPr>
          <p:cNvPr id="87047" name="Content Placeholder 6"/>
          <p:cNvSpPr>
            <a:spLocks noGrp="1"/>
          </p:cNvSpPr>
          <p:nvPr>
            <p:ph sz="half" idx="1"/>
          </p:nvPr>
        </p:nvSpPr>
        <p:spPr>
          <a:xfrm>
            <a:off x="2057400" y="3048000"/>
            <a:ext cx="4953000" cy="669925"/>
          </a:xfrm>
          <a:solidFill>
            <a:schemeClr val="accent3">
              <a:alpha val="50000"/>
            </a:schemeClr>
          </a:solidFill>
        </p:spPr>
        <p:txBody>
          <a:bodyPr/>
          <a:lstStyle/>
          <a:p>
            <a:pPr algn="ctr">
              <a:buFont typeface="Wingdings" pitchFamily="2" charset="2"/>
              <a:buNone/>
              <a:defRPr/>
            </a:pPr>
            <a:r>
              <a:rPr lang="en-US" sz="3200" b="1" dirty="0" smtClean="0">
                <a:solidFill>
                  <a:srgbClr val="0000CC"/>
                </a:solidFill>
                <a:latin typeface="+mj-lt"/>
              </a:rPr>
              <a:t>Survey Control</a:t>
            </a:r>
          </a:p>
        </p:txBody>
      </p:sp>
    </p:spTree>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228600"/>
            <a:ext cx="7772400" cy="762000"/>
          </a:xfrm>
        </p:spPr>
        <p:txBody>
          <a:bodyPr/>
          <a:lstStyle/>
          <a:p>
            <a:pPr eaLnBrk="1" hangingPunct="1"/>
            <a:r>
              <a:rPr lang="en-US" dirty="0" smtClean="0"/>
              <a:t>Field Verification</a:t>
            </a:r>
          </a:p>
        </p:txBody>
      </p:sp>
      <p:sp>
        <p:nvSpPr>
          <p:cNvPr id="28675" name="Rectangle 3"/>
          <p:cNvSpPr>
            <a:spLocks noGrp="1" noChangeArrowheads="1"/>
          </p:cNvSpPr>
          <p:nvPr>
            <p:ph type="body" idx="1"/>
          </p:nvPr>
        </p:nvSpPr>
        <p:spPr>
          <a:xfrm>
            <a:off x="609600" y="1676400"/>
            <a:ext cx="8139113" cy="4556125"/>
          </a:xfrm>
        </p:spPr>
        <p:txBody>
          <a:bodyPr/>
          <a:lstStyle/>
          <a:p>
            <a:pPr eaLnBrk="1" hangingPunct="1">
              <a:lnSpc>
                <a:spcPct val="100000"/>
              </a:lnSpc>
              <a:spcBef>
                <a:spcPct val="0"/>
              </a:spcBef>
              <a:spcAft>
                <a:spcPts val="1200"/>
              </a:spcAft>
              <a:buFont typeface="Wingdings" pitchFamily="2" charset="2"/>
              <a:buChar char="q"/>
            </a:pPr>
            <a:r>
              <a:rPr lang="en-US" sz="2400" dirty="0" smtClean="0"/>
              <a:t>Calibration site</a:t>
            </a:r>
          </a:p>
          <a:p>
            <a:pPr eaLnBrk="1" hangingPunct="1">
              <a:lnSpc>
                <a:spcPct val="100000"/>
              </a:lnSpc>
              <a:spcBef>
                <a:spcPct val="0"/>
              </a:spcBef>
              <a:spcAft>
                <a:spcPts val="1200"/>
              </a:spcAft>
              <a:buFont typeface="Wingdings" pitchFamily="2" charset="2"/>
              <a:buChar char="q"/>
            </a:pPr>
            <a:r>
              <a:rPr lang="en-US" sz="2400" dirty="0" smtClean="0"/>
              <a:t>Random survey </a:t>
            </a:r>
            <a:r>
              <a:rPr lang="en-US" sz="2400" b="1" dirty="0" smtClean="0"/>
              <a:t>check points</a:t>
            </a:r>
          </a:p>
          <a:p>
            <a:pPr eaLnBrk="1" hangingPunct="1">
              <a:lnSpc>
                <a:spcPct val="100000"/>
              </a:lnSpc>
              <a:spcBef>
                <a:spcPct val="0"/>
              </a:spcBef>
              <a:spcAft>
                <a:spcPts val="1200"/>
              </a:spcAft>
              <a:buFont typeface="Wingdings" pitchFamily="2" charset="2"/>
              <a:buChar char="q"/>
            </a:pPr>
            <a:r>
              <a:rPr lang="en-US" sz="2400" dirty="0" smtClean="0"/>
              <a:t>RTK GPS</a:t>
            </a:r>
          </a:p>
          <a:p>
            <a:pPr eaLnBrk="1" hangingPunct="1">
              <a:lnSpc>
                <a:spcPct val="100000"/>
              </a:lnSpc>
              <a:spcBef>
                <a:spcPct val="0"/>
              </a:spcBef>
              <a:spcAft>
                <a:spcPts val="1200"/>
              </a:spcAft>
              <a:buFont typeface="Wingdings" pitchFamily="2" charset="2"/>
              <a:buChar char="q"/>
            </a:pPr>
            <a:r>
              <a:rPr lang="en-US" sz="2400" dirty="0" smtClean="0"/>
              <a:t>Large projects: usually 10-15 </a:t>
            </a:r>
            <a:r>
              <a:rPr lang="en-US" sz="2400" dirty="0" smtClean="0"/>
              <a:t>checkpoints per </a:t>
            </a:r>
            <a:r>
              <a:rPr lang="en-US" sz="2400" dirty="0" smtClean="0"/>
              <a:t>100 square miles</a:t>
            </a:r>
          </a:p>
          <a:p>
            <a:pPr eaLnBrk="1" hangingPunct="1">
              <a:lnSpc>
                <a:spcPct val="100000"/>
              </a:lnSpc>
              <a:spcBef>
                <a:spcPct val="0"/>
              </a:spcBef>
              <a:spcAft>
                <a:spcPts val="1200"/>
              </a:spcAft>
              <a:buFont typeface="Wingdings" pitchFamily="2" charset="2"/>
              <a:buChar char="q"/>
            </a:pPr>
            <a:r>
              <a:rPr lang="en-US" sz="2400" dirty="0" smtClean="0"/>
              <a:t>Number and location of check points depends on project configuration</a:t>
            </a:r>
          </a:p>
        </p:txBody>
      </p:sp>
    </p:spTree>
  </p:cSld>
  <p:clrMapOvr>
    <a:masterClrMapping/>
  </p:clrMapOvr>
  <p:transition advClick="0" advTm="10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76200"/>
            <a:ext cx="7772400" cy="957263"/>
          </a:xfrm>
        </p:spPr>
        <p:txBody>
          <a:bodyPr/>
          <a:lstStyle/>
          <a:p>
            <a:pPr eaLnBrk="1" hangingPunct="1"/>
            <a:r>
              <a:rPr lang="en-US" smtClean="0"/>
              <a:t>Survey Control</a:t>
            </a:r>
          </a:p>
        </p:txBody>
      </p:sp>
      <p:sp>
        <p:nvSpPr>
          <p:cNvPr id="29699" name="Rectangle 3"/>
          <p:cNvSpPr>
            <a:spLocks noGrp="1" noChangeArrowheads="1"/>
          </p:cNvSpPr>
          <p:nvPr>
            <p:ph type="body" idx="1"/>
          </p:nvPr>
        </p:nvSpPr>
        <p:spPr>
          <a:xfrm>
            <a:off x="76200" y="1447800"/>
            <a:ext cx="6019800" cy="4800600"/>
          </a:xfrm>
        </p:spPr>
        <p:txBody>
          <a:bodyPr/>
          <a:lstStyle/>
          <a:p>
            <a:pPr eaLnBrk="1" hangingPunct="1">
              <a:lnSpc>
                <a:spcPct val="100000"/>
              </a:lnSpc>
              <a:spcBef>
                <a:spcPts val="300"/>
              </a:spcBef>
              <a:spcAft>
                <a:spcPts val="300"/>
              </a:spcAft>
              <a:buFont typeface="Wingdings" pitchFamily="2" charset="2"/>
              <a:buNone/>
            </a:pPr>
            <a:r>
              <a:rPr lang="en-US" sz="1800" dirty="0" smtClean="0"/>
              <a:t>Collection of survey control appropriate for use in LiDAR</a:t>
            </a:r>
            <a:endParaRPr lang="en-US" sz="1200" dirty="0" smtClean="0"/>
          </a:p>
          <a:p>
            <a:pPr lvl="1" eaLnBrk="1" hangingPunct="1">
              <a:lnSpc>
                <a:spcPct val="100000"/>
              </a:lnSpc>
              <a:spcBef>
                <a:spcPts val="300"/>
              </a:spcBef>
              <a:spcAft>
                <a:spcPts val="300"/>
              </a:spcAft>
              <a:buSzPct val="70000"/>
              <a:buFont typeface="Wingdings" pitchFamily="2" charset="2"/>
              <a:buChar char="q"/>
            </a:pPr>
            <a:r>
              <a:rPr lang="en-US" sz="1200" dirty="0" smtClean="0"/>
              <a:t>Ground control points collected at places of </a:t>
            </a:r>
            <a:r>
              <a:rPr lang="en-US" sz="1200" b="1" dirty="0" smtClean="0"/>
              <a:t>constant slope</a:t>
            </a:r>
            <a:r>
              <a:rPr lang="en-US" sz="1200" dirty="0" smtClean="0"/>
              <a:t>, not just</a:t>
            </a:r>
            <a:br>
              <a:rPr lang="en-US" sz="1200" dirty="0" smtClean="0"/>
            </a:br>
            <a:r>
              <a:rPr lang="en-US" sz="1200" b="1" dirty="0" smtClean="0"/>
              <a:t>zero slope</a:t>
            </a:r>
            <a:endParaRPr lang="en-US" sz="1200" dirty="0" smtClean="0"/>
          </a:p>
          <a:p>
            <a:pPr marL="914400" lvl="2" indent="-171450" eaLnBrk="1" hangingPunct="1">
              <a:lnSpc>
                <a:spcPct val="100000"/>
              </a:lnSpc>
              <a:spcBef>
                <a:spcPts val="300"/>
              </a:spcBef>
              <a:spcAft>
                <a:spcPts val="300"/>
              </a:spcAft>
              <a:buSzPct val="70000"/>
            </a:pPr>
            <a:r>
              <a:rPr lang="en-US" sz="1200" dirty="0" smtClean="0"/>
              <a:t>Points on retaining walls, bridge edges, or any location near a breakline are inappropriate</a:t>
            </a:r>
          </a:p>
          <a:p>
            <a:pPr marL="914400" lvl="2" indent="-171450" eaLnBrk="1" hangingPunct="1">
              <a:lnSpc>
                <a:spcPct val="100000"/>
              </a:lnSpc>
              <a:spcBef>
                <a:spcPts val="300"/>
              </a:spcBef>
              <a:spcAft>
                <a:spcPts val="300"/>
              </a:spcAft>
              <a:buSzPct val="70000"/>
            </a:pPr>
            <a:r>
              <a:rPr lang="en-US" sz="1200" dirty="0" smtClean="0"/>
              <a:t>Points on zero slope surfaces do not adequately test horizontal accuracy</a:t>
            </a:r>
          </a:p>
          <a:p>
            <a:pPr lvl="1" eaLnBrk="1" hangingPunct="1">
              <a:lnSpc>
                <a:spcPct val="100000"/>
              </a:lnSpc>
              <a:spcBef>
                <a:spcPts val="300"/>
              </a:spcBef>
              <a:spcAft>
                <a:spcPts val="300"/>
              </a:spcAft>
              <a:buSzPct val="70000"/>
              <a:buFont typeface="Wingdings" pitchFamily="2" charset="2"/>
              <a:buChar char="q"/>
            </a:pPr>
            <a:r>
              <a:rPr lang="en-US" sz="1200" dirty="0" smtClean="0"/>
              <a:t>Points on surfaces that represent “average reflectivity”</a:t>
            </a:r>
          </a:p>
          <a:p>
            <a:pPr marL="914400" lvl="2" indent="-171450" eaLnBrk="1" hangingPunct="1">
              <a:lnSpc>
                <a:spcPct val="100000"/>
              </a:lnSpc>
              <a:spcBef>
                <a:spcPts val="300"/>
              </a:spcBef>
              <a:spcAft>
                <a:spcPts val="300"/>
              </a:spcAft>
              <a:buSzPct val="70000"/>
            </a:pPr>
            <a:r>
              <a:rPr lang="en-US" sz="1200" dirty="0" smtClean="0"/>
              <a:t>Control points on very reflective or very dark surfaces may introduce error since LiDAR elevation values are affected by intensity</a:t>
            </a:r>
          </a:p>
          <a:p>
            <a:pPr lvl="1" eaLnBrk="1" hangingPunct="1">
              <a:lnSpc>
                <a:spcPct val="100000"/>
              </a:lnSpc>
              <a:spcBef>
                <a:spcPts val="300"/>
              </a:spcBef>
              <a:spcAft>
                <a:spcPts val="300"/>
              </a:spcAft>
              <a:buSzPct val="70000"/>
              <a:buFont typeface="Wingdings" pitchFamily="2" charset="2"/>
              <a:buChar char="q"/>
            </a:pPr>
            <a:r>
              <a:rPr lang="en-US" sz="1200" dirty="0" smtClean="0"/>
              <a:t>Compare LiDAR shots to control with an understanding of the capabilities of the system</a:t>
            </a:r>
          </a:p>
          <a:p>
            <a:pPr marL="914400" lvl="2" indent="-171450" eaLnBrk="1" hangingPunct="1">
              <a:lnSpc>
                <a:spcPct val="100000"/>
              </a:lnSpc>
              <a:spcBef>
                <a:spcPts val="300"/>
              </a:spcBef>
              <a:spcAft>
                <a:spcPts val="300"/>
              </a:spcAft>
              <a:buSzPct val="70000"/>
            </a:pPr>
            <a:r>
              <a:rPr lang="en-US" sz="1200" dirty="0" smtClean="0"/>
              <a:t>Control collected in areas where LiDAR cannot penetrate should not be confused with accuracy</a:t>
            </a:r>
          </a:p>
          <a:p>
            <a:pPr marL="914400" lvl="2" indent="-171450" eaLnBrk="1" hangingPunct="1">
              <a:lnSpc>
                <a:spcPct val="100000"/>
              </a:lnSpc>
              <a:spcBef>
                <a:spcPts val="300"/>
              </a:spcBef>
              <a:spcAft>
                <a:spcPts val="300"/>
              </a:spcAft>
              <a:buSzPct val="70000"/>
            </a:pPr>
            <a:r>
              <a:rPr lang="en-US" sz="1200" dirty="0" smtClean="0"/>
              <a:t>Control collected in areas of standing water during the time of LiDAR collection will result in differences of positions since LiDAR does not model water accurately</a:t>
            </a:r>
          </a:p>
          <a:p>
            <a:pPr lvl="1" eaLnBrk="1" hangingPunct="1">
              <a:lnSpc>
                <a:spcPct val="100000"/>
              </a:lnSpc>
              <a:spcBef>
                <a:spcPts val="300"/>
              </a:spcBef>
              <a:spcAft>
                <a:spcPts val="300"/>
              </a:spcAft>
              <a:buSzPct val="70000"/>
              <a:buFont typeface="Wingdings" pitchFamily="2" charset="2"/>
              <a:buChar char="q"/>
            </a:pPr>
            <a:r>
              <a:rPr lang="en-US" sz="1200" dirty="0" smtClean="0"/>
              <a:t>Control network has equal distribution and appropriate density throughout the project area</a:t>
            </a:r>
          </a:p>
          <a:p>
            <a:pPr marL="914400" lvl="2" indent="-171450" eaLnBrk="1" hangingPunct="1">
              <a:lnSpc>
                <a:spcPct val="100000"/>
              </a:lnSpc>
              <a:spcBef>
                <a:spcPts val="300"/>
              </a:spcBef>
              <a:spcAft>
                <a:spcPts val="300"/>
              </a:spcAft>
              <a:buSzPct val="70000"/>
            </a:pPr>
            <a:r>
              <a:rPr lang="en-US" sz="1200" dirty="0" smtClean="0"/>
              <a:t>Control point density of at least </a:t>
            </a:r>
            <a:r>
              <a:rPr lang="en-US" sz="1200" dirty="0" smtClean="0"/>
              <a:t>10-15 </a:t>
            </a:r>
            <a:r>
              <a:rPr lang="en-US" sz="1200" dirty="0" smtClean="0"/>
              <a:t>points per 100 sq miles, with a minimum of 25, for average size </a:t>
            </a:r>
            <a:r>
              <a:rPr lang="en-US" sz="1200" dirty="0" smtClean="0"/>
              <a:t>projects</a:t>
            </a:r>
            <a:endParaRPr lang="en-US" sz="1200" dirty="0" smtClean="0"/>
          </a:p>
        </p:txBody>
      </p:sp>
      <p:pic>
        <p:nvPicPr>
          <p:cNvPr id="29700" name="Picture 4" descr="DAY_22"/>
          <p:cNvPicPr>
            <a:picLocks noChangeAspect="1" noChangeArrowheads="1"/>
          </p:cNvPicPr>
          <p:nvPr/>
        </p:nvPicPr>
        <p:blipFill>
          <a:blip r:embed="rId3"/>
          <a:srcRect/>
          <a:stretch>
            <a:fillRect/>
          </a:stretch>
        </p:blipFill>
        <p:spPr bwMode="auto">
          <a:xfrm>
            <a:off x="6234113" y="1600200"/>
            <a:ext cx="2736850" cy="4953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152400"/>
            <a:ext cx="7772400" cy="881063"/>
          </a:xfrm>
          <a:noFill/>
          <a:ln>
            <a:miter lim="800000"/>
            <a:headEnd/>
            <a:tailEnd/>
          </a:ln>
        </p:spPr>
        <p:txBody>
          <a:bodyPr vert="horz" wrap="square" lIns="91440" tIns="45720" rIns="91440" bIns="45720" numCol="1" anchor="t" anchorCtr="0" compatLnSpc="1">
            <a:prstTxWarp prst="textNoShape">
              <a:avLst/>
            </a:prstTxWarp>
          </a:bodyPr>
          <a:lstStyle/>
          <a:p>
            <a:r>
              <a:rPr lang="en-US" smtClean="0"/>
              <a:t>Survey Control Report</a:t>
            </a:r>
          </a:p>
        </p:txBody>
      </p:sp>
      <p:pic>
        <p:nvPicPr>
          <p:cNvPr id="25603" name="Picture 4" descr="Control_report"/>
          <p:cNvPicPr>
            <a:picLocks noChangeAspect="1" noChangeArrowheads="1"/>
          </p:cNvPicPr>
          <p:nvPr/>
        </p:nvPicPr>
        <p:blipFill>
          <a:blip r:embed="rId3"/>
          <a:srcRect/>
          <a:stretch>
            <a:fillRect/>
          </a:stretch>
        </p:blipFill>
        <p:spPr bwMode="auto">
          <a:xfrm>
            <a:off x="4289425" y="1524000"/>
            <a:ext cx="4714875" cy="4953000"/>
          </a:xfrm>
          <a:prstGeom prst="rect">
            <a:avLst/>
          </a:prstGeom>
          <a:noFill/>
          <a:ln w="9525">
            <a:noFill/>
            <a:miter lim="800000"/>
            <a:headEnd/>
            <a:tailEnd/>
          </a:ln>
        </p:spPr>
      </p:pic>
      <p:sp>
        <p:nvSpPr>
          <p:cNvPr id="25604" name="Text Box 6"/>
          <p:cNvSpPr>
            <a:spLocks noGrp="1" noChangeArrowheads="1"/>
          </p:cNvSpPr>
          <p:nvPr>
            <p:ph type="body" idx="1"/>
          </p:nvPr>
        </p:nvSpPr>
        <p:spPr>
          <a:xfrm>
            <a:off x="152400" y="1524000"/>
            <a:ext cx="4038600" cy="4648200"/>
          </a:xfrm>
          <a:noFill/>
        </p:spPr>
        <p:txBody>
          <a:bodyPr/>
          <a:lstStyle/>
          <a:p>
            <a:pPr marL="285750" indent="-285750">
              <a:lnSpc>
                <a:spcPct val="70000"/>
              </a:lnSpc>
              <a:buSzPct val="50000"/>
              <a:buFont typeface="Wingdings" pitchFamily="2" charset="2"/>
              <a:buChar char="q"/>
            </a:pPr>
            <a:r>
              <a:rPr lang="en-US" sz="1200" b="1" smtClean="0">
                <a:cs typeface="Arial" pitchFamily="34" charset="0"/>
              </a:rPr>
              <a:t>Works upon analyzing control point elevations compared to their vertical intersection point of the LiDAR TIN, depending on the user defined classes enabled and disabled</a:t>
            </a:r>
          </a:p>
          <a:p>
            <a:pPr marL="285750" indent="-285750">
              <a:lnSpc>
                <a:spcPct val="70000"/>
              </a:lnSpc>
              <a:buSzPct val="50000"/>
              <a:buFont typeface="Wingdings" pitchFamily="2" charset="2"/>
              <a:buChar char="q"/>
            </a:pPr>
            <a:r>
              <a:rPr lang="en-US" sz="1200" b="1" smtClean="0">
                <a:cs typeface="Arial" pitchFamily="34" charset="0"/>
              </a:rPr>
              <a:t>Only reports vertical accuracy</a:t>
            </a:r>
          </a:p>
          <a:p>
            <a:pPr marL="285750" indent="-285750">
              <a:lnSpc>
                <a:spcPct val="70000"/>
              </a:lnSpc>
              <a:buSzPct val="50000"/>
              <a:buFont typeface="Wingdings" pitchFamily="2" charset="2"/>
              <a:buChar char="q"/>
            </a:pPr>
            <a:r>
              <a:rPr lang="en-US" sz="1200" b="1" smtClean="0">
                <a:cs typeface="Arial" pitchFamily="34" charset="0"/>
              </a:rPr>
              <a:t>Contour Interval Wizard to choose from:</a:t>
            </a:r>
          </a:p>
          <a:p>
            <a:pPr marL="685800" lvl="1">
              <a:lnSpc>
                <a:spcPct val="70000"/>
              </a:lnSpc>
              <a:buSzPct val="50000"/>
              <a:buFont typeface="Wingdings" pitchFamily="2" charset="2"/>
              <a:buChar char="q"/>
            </a:pPr>
            <a:r>
              <a:rPr lang="en-US" sz="1200" b="1" smtClean="0">
                <a:cs typeface="Arial" pitchFamily="34" charset="0"/>
              </a:rPr>
              <a:t>FGDC/NSSDA/FEMA</a:t>
            </a:r>
          </a:p>
          <a:p>
            <a:pPr marL="685800" lvl="1">
              <a:lnSpc>
                <a:spcPct val="70000"/>
              </a:lnSpc>
              <a:buSzPct val="50000"/>
              <a:buFont typeface="Wingdings" pitchFamily="2" charset="2"/>
              <a:buChar char="q"/>
            </a:pPr>
            <a:r>
              <a:rPr lang="en-US" sz="1200" b="1" smtClean="0">
                <a:cs typeface="Arial" pitchFamily="34" charset="0"/>
              </a:rPr>
              <a:t>ASPRS Class 1, 2, or 3</a:t>
            </a:r>
          </a:p>
          <a:p>
            <a:pPr marL="685800" lvl="1">
              <a:lnSpc>
                <a:spcPct val="70000"/>
              </a:lnSpc>
              <a:buSzPct val="50000"/>
              <a:buFont typeface="Wingdings" pitchFamily="2" charset="2"/>
              <a:buChar char="q"/>
            </a:pPr>
            <a:r>
              <a:rPr lang="en-US" sz="1200" b="1" smtClean="0">
                <a:cs typeface="Arial" pitchFamily="34" charset="0"/>
              </a:rPr>
              <a:t>NMAS</a:t>
            </a:r>
          </a:p>
          <a:p>
            <a:pPr marL="285750" indent="-285750">
              <a:lnSpc>
                <a:spcPct val="70000"/>
              </a:lnSpc>
              <a:buSzPct val="50000"/>
              <a:buFont typeface="Wingdings" pitchFamily="2" charset="2"/>
              <a:buChar char="q"/>
            </a:pPr>
            <a:r>
              <a:rPr lang="en-US" sz="1200" b="1" smtClean="0">
                <a:cs typeface="Arial" pitchFamily="34" charset="0"/>
              </a:rPr>
              <a:t>RMSEz or Vertical Accuracy requirement can by manually input</a:t>
            </a:r>
          </a:p>
          <a:p>
            <a:pPr marL="285750" indent="-285750">
              <a:lnSpc>
                <a:spcPct val="70000"/>
              </a:lnSpc>
              <a:buSzPct val="50000"/>
              <a:buFont typeface="Wingdings" pitchFamily="2" charset="2"/>
              <a:buChar char="q"/>
            </a:pPr>
            <a:r>
              <a:rPr lang="en-US" sz="1200" b="1" smtClean="0">
                <a:cs typeface="Arial" pitchFamily="34" charset="0"/>
              </a:rPr>
              <a:t>Control is analyzed to TIN of DSM surface</a:t>
            </a:r>
          </a:p>
          <a:p>
            <a:pPr marL="285750" indent="-285750">
              <a:lnSpc>
                <a:spcPct val="70000"/>
              </a:lnSpc>
              <a:buSzPct val="50000"/>
              <a:buFont typeface="Wingdings" pitchFamily="2" charset="2"/>
              <a:buChar char="q"/>
            </a:pPr>
            <a:r>
              <a:rPr lang="en-US" sz="1200" b="1" smtClean="0">
                <a:cs typeface="Arial" pitchFamily="34" charset="0"/>
              </a:rPr>
              <a:t>Statistics report:</a:t>
            </a:r>
          </a:p>
          <a:p>
            <a:pPr marL="685800" lvl="1">
              <a:lnSpc>
                <a:spcPct val="70000"/>
              </a:lnSpc>
              <a:buSzPct val="50000"/>
              <a:buFont typeface="Wingdings" pitchFamily="2" charset="2"/>
              <a:buChar char="q"/>
            </a:pPr>
            <a:r>
              <a:rPr lang="en-US" sz="1200" b="1" smtClean="0">
                <a:cs typeface="Arial" pitchFamily="34" charset="0"/>
              </a:rPr>
              <a:t>Average Z Error</a:t>
            </a:r>
          </a:p>
          <a:p>
            <a:pPr marL="685800" lvl="1">
              <a:lnSpc>
                <a:spcPct val="70000"/>
              </a:lnSpc>
              <a:buSzPct val="50000"/>
              <a:buFont typeface="Wingdings" pitchFamily="2" charset="2"/>
              <a:buChar char="q"/>
            </a:pPr>
            <a:r>
              <a:rPr lang="en-US" sz="1200" b="1" smtClean="0">
                <a:cs typeface="Arial" pitchFamily="34" charset="0"/>
              </a:rPr>
              <a:t>Median Z Error</a:t>
            </a:r>
          </a:p>
          <a:p>
            <a:pPr marL="685800" lvl="1">
              <a:lnSpc>
                <a:spcPct val="70000"/>
              </a:lnSpc>
              <a:buSzPct val="50000"/>
              <a:buFont typeface="Wingdings" pitchFamily="2" charset="2"/>
              <a:buChar char="q"/>
            </a:pPr>
            <a:r>
              <a:rPr lang="en-US" sz="1200" b="1" smtClean="0">
                <a:cs typeface="Arial" pitchFamily="34" charset="0"/>
              </a:rPr>
              <a:t>Minimum Z Error</a:t>
            </a:r>
          </a:p>
          <a:p>
            <a:pPr marL="685800" lvl="1">
              <a:lnSpc>
                <a:spcPct val="70000"/>
              </a:lnSpc>
              <a:buSzPct val="50000"/>
              <a:buFont typeface="Wingdings" pitchFamily="2" charset="2"/>
              <a:buChar char="q"/>
            </a:pPr>
            <a:r>
              <a:rPr lang="en-US" sz="1200" b="1" smtClean="0">
                <a:cs typeface="Arial" pitchFamily="34" charset="0"/>
              </a:rPr>
              <a:t>Maximum Z Error</a:t>
            </a:r>
          </a:p>
          <a:p>
            <a:pPr marL="285750" indent="-285750">
              <a:lnSpc>
                <a:spcPct val="70000"/>
              </a:lnSpc>
              <a:buSzPct val="50000"/>
              <a:buFont typeface="Wingdings" pitchFamily="2" charset="2"/>
              <a:buChar char="q"/>
            </a:pPr>
            <a:r>
              <a:rPr lang="en-US" sz="1200" b="1" smtClean="0">
                <a:cs typeface="Arial" pitchFamily="34" charset="0"/>
              </a:rPr>
              <a:t>Standards report for PASS or FAIL for:</a:t>
            </a:r>
          </a:p>
          <a:p>
            <a:pPr marL="685800" lvl="1">
              <a:lnSpc>
                <a:spcPct val="70000"/>
              </a:lnSpc>
              <a:buSzPct val="50000"/>
              <a:buFont typeface="Wingdings" pitchFamily="2" charset="2"/>
              <a:buChar char="q"/>
            </a:pPr>
            <a:r>
              <a:rPr lang="en-US" sz="1200" b="1" smtClean="0">
                <a:cs typeface="Arial" pitchFamily="34" charset="0"/>
              </a:rPr>
              <a:t>Average Z Error</a:t>
            </a:r>
          </a:p>
          <a:p>
            <a:pPr marL="685800" lvl="1">
              <a:lnSpc>
                <a:spcPct val="70000"/>
              </a:lnSpc>
              <a:buSzPct val="50000"/>
              <a:buFont typeface="Wingdings" pitchFamily="2" charset="2"/>
              <a:buChar char="q"/>
            </a:pPr>
            <a:r>
              <a:rPr lang="en-US" sz="1200" b="1" smtClean="0">
                <a:cs typeface="Arial" pitchFamily="34" charset="0"/>
              </a:rPr>
              <a:t>RMSEz</a:t>
            </a:r>
          </a:p>
          <a:p>
            <a:pPr marL="685800" lvl="1">
              <a:lnSpc>
                <a:spcPct val="70000"/>
              </a:lnSpc>
              <a:buSzPct val="50000"/>
              <a:buFont typeface="Wingdings" pitchFamily="2" charset="2"/>
              <a:buChar char="q"/>
            </a:pPr>
            <a:r>
              <a:rPr lang="en-US" sz="1200" b="1" smtClean="0">
                <a:cs typeface="Arial" pitchFamily="34" charset="0"/>
              </a:rPr>
              <a:t>Vertical Accuracy</a:t>
            </a:r>
          </a:p>
          <a:p>
            <a:pPr marL="285750" indent="-285750">
              <a:lnSpc>
                <a:spcPct val="70000"/>
              </a:lnSpc>
              <a:buSzPct val="50000"/>
              <a:buFont typeface="Wingdings" pitchFamily="2" charset="2"/>
              <a:buChar char="q"/>
            </a:pPr>
            <a:r>
              <a:rPr lang="en-US" sz="1200" b="1" smtClean="0">
                <a:cs typeface="Arial" pitchFamily="34" charset="0"/>
              </a:rPr>
              <a:t>Achievable Contour Interval report for:</a:t>
            </a:r>
          </a:p>
          <a:p>
            <a:pPr marL="685800" lvl="1">
              <a:lnSpc>
                <a:spcPct val="70000"/>
              </a:lnSpc>
              <a:buSzPct val="50000"/>
              <a:buFont typeface="Wingdings" pitchFamily="2" charset="2"/>
              <a:buChar char="q"/>
            </a:pPr>
            <a:r>
              <a:rPr lang="en-US" sz="1200" b="1" smtClean="0">
                <a:cs typeface="Arial" pitchFamily="34" charset="0"/>
              </a:rPr>
              <a:t>FGDC/NSSDA/FEMA</a:t>
            </a:r>
          </a:p>
          <a:p>
            <a:pPr marL="685800" lvl="1">
              <a:lnSpc>
                <a:spcPct val="70000"/>
              </a:lnSpc>
              <a:buSzPct val="50000"/>
              <a:buFont typeface="Wingdings" pitchFamily="2" charset="2"/>
              <a:buChar char="q"/>
            </a:pPr>
            <a:r>
              <a:rPr lang="en-US" sz="1200" b="1" smtClean="0">
                <a:cs typeface="Arial" pitchFamily="34" charset="0"/>
              </a:rPr>
              <a:t>ASPRS Class 1, 2, or 3</a:t>
            </a:r>
          </a:p>
          <a:p>
            <a:pPr marL="685800" lvl="1">
              <a:lnSpc>
                <a:spcPct val="70000"/>
              </a:lnSpc>
              <a:buSzPct val="50000"/>
              <a:buFont typeface="Wingdings" pitchFamily="2" charset="2"/>
              <a:buChar char="q"/>
            </a:pPr>
            <a:r>
              <a:rPr lang="en-US" sz="1200" b="1" smtClean="0">
                <a:cs typeface="Arial" pitchFamily="34" charset="0"/>
              </a:rPr>
              <a:t>NMAS</a:t>
            </a:r>
          </a:p>
          <a:p>
            <a:pPr marL="285750" indent="-285750">
              <a:lnSpc>
                <a:spcPct val="70000"/>
              </a:lnSpc>
              <a:buSzPct val="50000"/>
              <a:buFont typeface="Wingdings" pitchFamily="2" charset="2"/>
              <a:buChar char="q"/>
            </a:pPr>
            <a:r>
              <a:rPr lang="en-US" sz="1200" b="1" smtClean="0">
                <a:cs typeface="Arial" pitchFamily="34" charset="0"/>
              </a:rPr>
              <a:t>Selectable classes to analyze from</a:t>
            </a:r>
          </a:p>
          <a:p>
            <a:pPr marL="285750" indent="-285750">
              <a:lnSpc>
                <a:spcPct val="70000"/>
              </a:lnSpc>
              <a:buSzPct val="50000"/>
              <a:buFont typeface="Wingdings" pitchFamily="2" charset="2"/>
              <a:buChar char="q"/>
            </a:pPr>
            <a:r>
              <a:rPr lang="en-US" sz="1200" b="1" smtClean="0">
                <a:cs typeface="Arial" pitchFamily="34" charset="0"/>
              </a:rPr>
              <a:t>Tabular readout of all control information</a:t>
            </a:r>
          </a:p>
          <a:p>
            <a:pPr marL="285750" indent="-285750">
              <a:lnSpc>
                <a:spcPct val="70000"/>
              </a:lnSpc>
              <a:buSzPct val="50000"/>
              <a:buFont typeface="Wingdings" pitchFamily="2" charset="2"/>
              <a:buChar char="q"/>
            </a:pPr>
            <a:r>
              <a:rPr lang="en-US" sz="1200" b="1" smtClean="0">
                <a:cs typeface="Arial" pitchFamily="34" charset="0"/>
              </a:rPr>
              <a:t>Export control report to Excel file</a:t>
            </a:r>
          </a:p>
          <a:p>
            <a:pPr marL="285750" indent="-285750">
              <a:lnSpc>
                <a:spcPct val="70000"/>
              </a:lnSpc>
              <a:buSzPct val="50000"/>
              <a:buFont typeface="Wingdings" pitchFamily="2" charset="2"/>
              <a:buChar char="q"/>
            </a:pPr>
            <a:r>
              <a:rPr lang="en-US" sz="1200" b="1" smtClean="0">
                <a:cs typeface="Arial" pitchFamily="34" charset="0"/>
              </a:rPr>
              <a:t>Export DSM data for the 3 points forming the TIN of analysis for each control point</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228600"/>
            <a:ext cx="7772400" cy="762000"/>
          </a:xfrm>
        </p:spPr>
        <p:txBody>
          <a:bodyPr/>
          <a:lstStyle/>
          <a:p>
            <a:pPr eaLnBrk="1" hangingPunct="1"/>
            <a:r>
              <a:rPr lang="en-US" sz="3200" dirty="0" smtClean="0"/>
              <a:t>Potential Sources of Error</a:t>
            </a:r>
          </a:p>
        </p:txBody>
      </p:sp>
      <p:sp>
        <p:nvSpPr>
          <p:cNvPr id="24579" name="Rectangle 3"/>
          <p:cNvSpPr>
            <a:spLocks noGrp="1" noChangeArrowheads="1"/>
          </p:cNvSpPr>
          <p:nvPr>
            <p:ph type="body" idx="1"/>
          </p:nvPr>
        </p:nvSpPr>
        <p:spPr>
          <a:xfrm>
            <a:off x="533400" y="1524000"/>
            <a:ext cx="8229600" cy="4876800"/>
          </a:xfrm>
        </p:spPr>
        <p:txBody>
          <a:bodyPr/>
          <a:lstStyle/>
          <a:p>
            <a:pPr eaLnBrk="1" hangingPunct="1">
              <a:spcBef>
                <a:spcPct val="0"/>
              </a:spcBef>
              <a:spcAft>
                <a:spcPts val="1200"/>
              </a:spcAft>
              <a:buFont typeface="Wingdings" pitchFamily="2" charset="2"/>
              <a:buChar char="q"/>
            </a:pPr>
            <a:r>
              <a:rPr lang="en-US" sz="2400" b="1" smtClean="0"/>
              <a:t>Ground Support</a:t>
            </a:r>
          </a:p>
          <a:p>
            <a:pPr lvl="1" eaLnBrk="1" hangingPunct="1">
              <a:lnSpc>
                <a:spcPct val="100000"/>
              </a:lnSpc>
              <a:spcBef>
                <a:spcPts val="600"/>
              </a:spcBef>
              <a:spcAft>
                <a:spcPts val="600"/>
              </a:spcAft>
            </a:pPr>
            <a:r>
              <a:rPr lang="en-US" sz="2000" smtClean="0"/>
              <a:t>Erroneous reference station (horizontal or vertical)</a:t>
            </a:r>
          </a:p>
          <a:p>
            <a:pPr lvl="1" eaLnBrk="1" hangingPunct="1">
              <a:lnSpc>
                <a:spcPct val="100000"/>
              </a:lnSpc>
              <a:spcBef>
                <a:spcPts val="600"/>
              </a:spcBef>
              <a:spcAft>
                <a:spcPts val="600"/>
              </a:spcAft>
            </a:pPr>
            <a:r>
              <a:rPr lang="en-US" sz="2000" smtClean="0"/>
              <a:t>GPS baseline distance too long (25 mile maximum)</a:t>
            </a:r>
          </a:p>
          <a:p>
            <a:pPr lvl="1" eaLnBrk="1" hangingPunct="1">
              <a:lnSpc>
                <a:spcPct val="100000"/>
              </a:lnSpc>
              <a:spcBef>
                <a:spcPts val="600"/>
              </a:spcBef>
              <a:spcAft>
                <a:spcPts val="600"/>
              </a:spcAft>
            </a:pPr>
            <a:r>
              <a:rPr lang="en-US" sz="2000" smtClean="0"/>
              <a:t>No redundant GPS receivers in case a receiver malfunctions</a:t>
            </a:r>
          </a:p>
          <a:p>
            <a:pPr lvl="1" eaLnBrk="1" hangingPunct="1">
              <a:lnSpc>
                <a:spcPct val="100000"/>
              </a:lnSpc>
              <a:spcBef>
                <a:spcPts val="600"/>
              </a:spcBef>
              <a:spcAft>
                <a:spcPts val="600"/>
              </a:spcAft>
            </a:pPr>
            <a:r>
              <a:rPr lang="en-US" sz="2000" smtClean="0"/>
              <a:t>GPS base station problems (not enough satellites, incorrect antenna height measurement, battery failure, vandalism, etc.)</a:t>
            </a:r>
          </a:p>
          <a:p>
            <a:pPr lvl="1" eaLnBrk="1" hangingPunct="1">
              <a:lnSpc>
                <a:spcPct val="100000"/>
              </a:lnSpc>
              <a:spcBef>
                <a:spcPts val="600"/>
              </a:spcBef>
              <a:spcAft>
                <a:spcPts val="600"/>
              </a:spcAft>
            </a:pPr>
            <a:r>
              <a:rPr lang="en-US" sz="2000" smtClean="0"/>
              <a:t>Post-processing error (poor constraint network, lack of local control knowledge, datum transformation, and monument elevation, etc.)</a:t>
            </a:r>
          </a:p>
          <a:p>
            <a:pPr lvl="1" eaLnBrk="1" hangingPunct="1">
              <a:lnSpc>
                <a:spcPct val="100000"/>
              </a:lnSpc>
              <a:spcBef>
                <a:spcPts val="600"/>
              </a:spcBef>
              <a:spcAft>
                <a:spcPts val="600"/>
              </a:spcAft>
            </a:pPr>
            <a:r>
              <a:rPr lang="en-US" sz="2000" smtClean="0"/>
              <a:t>Operator error</a:t>
            </a:r>
          </a:p>
        </p:txBody>
      </p:sp>
    </p:spTree>
  </p:cSld>
  <p:clrMapOvr>
    <a:masterClrMapping/>
  </p:clrMapOvr>
  <p:transition advClick="0" advTm="10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228600"/>
            <a:ext cx="7772400" cy="804863"/>
          </a:xfrm>
        </p:spPr>
        <p:txBody>
          <a:bodyPr/>
          <a:lstStyle/>
          <a:p>
            <a:pPr eaLnBrk="1" hangingPunct="1"/>
            <a:r>
              <a:rPr lang="en-US" sz="3200" dirty="0" smtClean="0"/>
              <a:t>Potential Sources of </a:t>
            </a:r>
            <a:r>
              <a:rPr lang="en-US" sz="3200" dirty="0" smtClean="0"/>
              <a:t>Error (cont.)</a:t>
            </a:r>
            <a:endParaRPr lang="en-US" sz="3200" dirty="0" smtClean="0"/>
          </a:p>
        </p:txBody>
      </p:sp>
      <p:sp>
        <p:nvSpPr>
          <p:cNvPr id="23555" name="Rectangle 3"/>
          <p:cNvSpPr>
            <a:spLocks noGrp="1" noChangeArrowheads="1"/>
          </p:cNvSpPr>
          <p:nvPr>
            <p:ph type="body" idx="1"/>
          </p:nvPr>
        </p:nvSpPr>
        <p:spPr>
          <a:xfrm>
            <a:off x="457200" y="1600200"/>
            <a:ext cx="8458200" cy="4648200"/>
          </a:xfrm>
        </p:spPr>
        <p:txBody>
          <a:bodyPr/>
          <a:lstStyle/>
          <a:p>
            <a:pPr eaLnBrk="1" hangingPunct="1">
              <a:lnSpc>
                <a:spcPct val="70000"/>
              </a:lnSpc>
              <a:spcBef>
                <a:spcPct val="0"/>
              </a:spcBef>
              <a:spcAft>
                <a:spcPts val="1200"/>
              </a:spcAft>
              <a:buFont typeface="Wingdings" pitchFamily="2" charset="2"/>
              <a:buChar char="q"/>
            </a:pPr>
            <a:r>
              <a:rPr lang="en-US" sz="2400" dirty="0" smtClean="0"/>
              <a:t>Planning</a:t>
            </a:r>
            <a:endParaRPr lang="en-US" sz="2400" dirty="0" smtClean="0"/>
          </a:p>
          <a:p>
            <a:pPr lvl="1" eaLnBrk="1" hangingPunct="1">
              <a:lnSpc>
                <a:spcPct val="100000"/>
              </a:lnSpc>
              <a:spcBef>
                <a:spcPts val="600"/>
              </a:spcBef>
              <a:spcAft>
                <a:spcPts val="600"/>
              </a:spcAft>
              <a:buSzPct val="70000"/>
            </a:pPr>
            <a:r>
              <a:rPr lang="en-US" sz="2000" dirty="0" smtClean="0"/>
              <a:t>Field of view too wide for adequate penetration in vegetation</a:t>
            </a:r>
          </a:p>
          <a:p>
            <a:pPr lvl="2">
              <a:spcBef>
                <a:spcPct val="0"/>
              </a:spcBef>
              <a:spcAft>
                <a:spcPts val="600"/>
              </a:spcAft>
              <a:buSzPct val="70000"/>
            </a:pPr>
            <a:r>
              <a:rPr lang="en-US" sz="2000" dirty="0" smtClean="0"/>
              <a:t>Wider the FOV, less accurate on the outside of the flight line, bigger laser footprint, less vegetation penetration</a:t>
            </a:r>
          </a:p>
          <a:p>
            <a:pPr lvl="1" eaLnBrk="1" hangingPunct="1">
              <a:lnSpc>
                <a:spcPct val="100000"/>
              </a:lnSpc>
              <a:spcBef>
                <a:spcPts val="600"/>
              </a:spcBef>
              <a:spcAft>
                <a:spcPts val="600"/>
              </a:spcAft>
              <a:buSzPct val="70000"/>
            </a:pPr>
            <a:r>
              <a:rPr lang="en-US" sz="2000" dirty="0" smtClean="0"/>
              <a:t>Too small side overlap could cause data “holiday” or missing data</a:t>
            </a:r>
          </a:p>
          <a:p>
            <a:pPr lvl="1" eaLnBrk="1" hangingPunct="1">
              <a:lnSpc>
                <a:spcPct val="100000"/>
              </a:lnSpc>
              <a:spcBef>
                <a:spcPts val="600"/>
              </a:spcBef>
              <a:spcAft>
                <a:spcPts val="600"/>
              </a:spcAft>
              <a:buSzPct val="70000"/>
            </a:pPr>
            <a:r>
              <a:rPr lang="en-US" sz="2000" dirty="0" smtClean="0"/>
              <a:t>Inadequate project procedures and documentation</a:t>
            </a:r>
          </a:p>
          <a:p>
            <a:pPr lvl="1" eaLnBrk="1" hangingPunct="1">
              <a:lnSpc>
                <a:spcPct val="100000"/>
              </a:lnSpc>
              <a:spcBef>
                <a:spcPts val="600"/>
              </a:spcBef>
              <a:spcAft>
                <a:spcPts val="600"/>
              </a:spcAft>
              <a:buSzPct val="70000"/>
            </a:pPr>
            <a:r>
              <a:rPr lang="en-US" sz="2000" dirty="0" smtClean="0"/>
              <a:t>Poor communication with internal and external clients</a:t>
            </a:r>
          </a:p>
          <a:p>
            <a:pPr lvl="1" eaLnBrk="1" hangingPunct="1">
              <a:lnSpc>
                <a:spcPct val="100000"/>
              </a:lnSpc>
              <a:spcBef>
                <a:spcPts val="600"/>
              </a:spcBef>
              <a:spcAft>
                <a:spcPts val="600"/>
              </a:spcAft>
              <a:buSzPct val="70000"/>
            </a:pPr>
            <a:r>
              <a:rPr lang="en-US" sz="2000" dirty="0" smtClean="0"/>
              <a:t>No field and office data management plan</a:t>
            </a:r>
          </a:p>
          <a:p>
            <a:pPr lvl="1" eaLnBrk="1" hangingPunct="1">
              <a:lnSpc>
                <a:spcPct val="100000"/>
              </a:lnSpc>
              <a:spcBef>
                <a:spcPts val="600"/>
              </a:spcBef>
              <a:spcAft>
                <a:spcPts val="600"/>
              </a:spcAft>
              <a:buSzPct val="70000"/>
            </a:pPr>
            <a:r>
              <a:rPr lang="en-US" sz="2000" dirty="0" smtClean="0"/>
              <a:t>No quality control and ground truth plan</a:t>
            </a:r>
          </a:p>
          <a:p>
            <a:pPr lvl="1" eaLnBrk="1" hangingPunct="1">
              <a:lnSpc>
                <a:spcPct val="100000"/>
              </a:lnSpc>
              <a:spcBef>
                <a:spcPts val="600"/>
              </a:spcBef>
              <a:spcAft>
                <a:spcPts val="600"/>
              </a:spcAft>
              <a:buSzPct val="70000"/>
            </a:pPr>
            <a:r>
              <a:rPr lang="en-US" sz="2000" dirty="0" smtClean="0"/>
              <a:t>No eye safety plan</a:t>
            </a:r>
          </a:p>
        </p:txBody>
      </p:sp>
    </p:spTree>
  </p:cSld>
  <p:clrMapOvr>
    <a:masterClrMapping/>
  </p:clrMapOvr>
  <p:transition advClick="0" advTm="10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152400"/>
            <a:ext cx="7772400" cy="881063"/>
          </a:xfrm>
        </p:spPr>
        <p:txBody>
          <a:bodyPr/>
          <a:lstStyle/>
          <a:p>
            <a:pPr eaLnBrk="1" hangingPunct="1"/>
            <a:r>
              <a:rPr lang="en-US" sz="3200" dirty="0" smtClean="0"/>
              <a:t>Potential Sources of Error (cont.)</a:t>
            </a:r>
            <a:endParaRPr lang="en-US" sz="3200" dirty="0" smtClean="0"/>
          </a:p>
        </p:txBody>
      </p:sp>
      <p:sp>
        <p:nvSpPr>
          <p:cNvPr id="32771" name="Rectangle 3"/>
          <p:cNvSpPr>
            <a:spLocks noChangeArrowheads="1"/>
          </p:cNvSpPr>
          <p:nvPr/>
        </p:nvSpPr>
        <p:spPr bwMode="auto">
          <a:xfrm>
            <a:off x="0" y="2757488"/>
            <a:ext cx="9144000" cy="0"/>
          </a:xfrm>
          <a:prstGeom prst="rect">
            <a:avLst/>
          </a:prstGeom>
          <a:noFill/>
          <a:ln w="9525">
            <a:noFill/>
            <a:miter lim="800000"/>
            <a:headEnd/>
            <a:tailEnd/>
          </a:ln>
        </p:spPr>
        <p:txBody>
          <a:bodyPr wrap="none" anchor="ctr">
            <a:spAutoFit/>
          </a:bodyPr>
          <a:lstStyle/>
          <a:p>
            <a:endParaRPr lang="en-US"/>
          </a:p>
        </p:txBody>
      </p:sp>
      <p:sp>
        <p:nvSpPr>
          <p:cNvPr id="32772" name="Rectangle 4"/>
          <p:cNvSpPr>
            <a:spLocks noChangeArrowheads="1"/>
          </p:cNvSpPr>
          <p:nvPr/>
        </p:nvSpPr>
        <p:spPr bwMode="auto">
          <a:xfrm>
            <a:off x="0" y="2771775"/>
            <a:ext cx="9144000" cy="0"/>
          </a:xfrm>
          <a:prstGeom prst="rect">
            <a:avLst/>
          </a:prstGeom>
          <a:noFill/>
          <a:ln w="9525">
            <a:noFill/>
            <a:miter lim="800000"/>
            <a:headEnd/>
            <a:tailEnd/>
          </a:ln>
        </p:spPr>
        <p:txBody>
          <a:bodyPr wrap="none" anchor="ctr">
            <a:spAutoFit/>
          </a:bodyPr>
          <a:lstStyle/>
          <a:p>
            <a:endParaRPr lang="en-US"/>
          </a:p>
        </p:txBody>
      </p:sp>
      <p:sp>
        <p:nvSpPr>
          <p:cNvPr id="32773" name="Rectangle 5"/>
          <p:cNvSpPr>
            <a:spLocks noChangeArrowheads="1"/>
          </p:cNvSpPr>
          <p:nvPr/>
        </p:nvSpPr>
        <p:spPr bwMode="auto">
          <a:xfrm>
            <a:off x="381000" y="1508125"/>
            <a:ext cx="8153400" cy="4154984"/>
          </a:xfrm>
          <a:prstGeom prst="rect">
            <a:avLst/>
          </a:prstGeom>
          <a:noFill/>
          <a:ln w="9525">
            <a:noFill/>
            <a:miter lim="800000"/>
            <a:headEnd/>
            <a:tailEnd/>
          </a:ln>
        </p:spPr>
        <p:txBody>
          <a:bodyPr anchor="ctr">
            <a:spAutoFit/>
          </a:bodyPr>
          <a:lstStyle/>
          <a:p>
            <a:pPr marL="571500" indent="-400050" algn="l">
              <a:spcBef>
                <a:spcPts val="300"/>
              </a:spcBef>
              <a:spcAft>
                <a:spcPts val="600"/>
              </a:spcAft>
              <a:buClr>
                <a:schemeClr val="tx1"/>
              </a:buClr>
              <a:buSzPct val="70000"/>
              <a:tabLst>
                <a:tab pos="342900" algn="l"/>
              </a:tabLst>
            </a:pPr>
            <a:r>
              <a:rPr lang="en-US" sz="2400" b="0" dirty="0" smtClean="0"/>
              <a:t>Data Holidays, Voids, Etc.</a:t>
            </a:r>
          </a:p>
          <a:p>
            <a:pPr marL="1028700" lvl="1" indent="-400050" algn="l" eaLnBrk="1" hangingPunct="1">
              <a:spcBef>
                <a:spcPts val="300"/>
              </a:spcBef>
              <a:spcAft>
                <a:spcPts val="600"/>
              </a:spcAft>
              <a:buClr>
                <a:schemeClr val="tx1"/>
              </a:buClr>
              <a:buSzPct val="70000"/>
              <a:buFont typeface="Wingdings" pitchFamily="2" charset="2"/>
              <a:buChar char="q"/>
              <a:tabLst>
                <a:tab pos="342900" algn="l"/>
              </a:tabLst>
            </a:pPr>
            <a:r>
              <a:rPr lang="en-US" sz="2000" b="0" dirty="0" smtClean="0"/>
              <a:t>Laser </a:t>
            </a:r>
            <a:r>
              <a:rPr lang="en-US" sz="2000" b="0" dirty="0"/>
              <a:t>malfunctions</a:t>
            </a:r>
          </a:p>
          <a:p>
            <a:pPr marL="1028700" lvl="1" indent="-400050" algn="l" eaLnBrk="1" hangingPunct="1">
              <a:spcBef>
                <a:spcPts val="300"/>
              </a:spcBef>
              <a:spcAft>
                <a:spcPts val="600"/>
              </a:spcAft>
              <a:buClr>
                <a:schemeClr val="tx1"/>
              </a:buClr>
              <a:buSzPct val="70000"/>
              <a:buFont typeface="Wingdings" pitchFamily="2" charset="2"/>
              <a:buChar char="q"/>
              <a:tabLst>
                <a:tab pos="342900" algn="l"/>
              </a:tabLst>
            </a:pPr>
            <a:r>
              <a:rPr lang="en-US" sz="2000" b="0" dirty="0"/>
              <a:t>Poor flight planning or high cross winds can cause side overlap gaps</a:t>
            </a:r>
          </a:p>
          <a:p>
            <a:pPr marL="1028700" lvl="1" indent="-400050" algn="l" eaLnBrk="1" hangingPunct="1">
              <a:spcBef>
                <a:spcPts val="300"/>
              </a:spcBef>
              <a:spcAft>
                <a:spcPts val="600"/>
              </a:spcAft>
              <a:buClr>
                <a:schemeClr val="tx1"/>
              </a:buClr>
              <a:buSzPct val="70000"/>
              <a:buFont typeface="Wingdings" pitchFamily="2" charset="2"/>
              <a:buChar char="q"/>
              <a:tabLst>
                <a:tab pos="342900" algn="l"/>
              </a:tabLst>
            </a:pPr>
            <a:r>
              <a:rPr lang="en-US" sz="2000" b="0" dirty="0"/>
              <a:t>Voids caused by tall buildings (shadows)</a:t>
            </a:r>
          </a:p>
          <a:p>
            <a:pPr marL="1028700" lvl="1" indent="-400050" algn="l" eaLnBrk="1" hangingPunct="1">
              <a:spcBef>
                <a:spcPts val="300"/>
              </a:spcBef>
              <a:spcAft>
                <a:spcPts val="600"/>
              </a:spcAft>
              <a:buClr>
                <a:schemeClr val="tx1"/>
              </a:buClr>
              <a:buSzPct val="70000"/>
              <a:buFont typeface="Wingdings" pitchFamily="2" charset="2"/>
              <a:buChar char="q"/>
              <a:tabLst>
                <a:tab pos="342900" algn="l"/>
              </a:tabLst>
            </a:pPr>
            <a:r>
              <a:rPr lang="en-US" sz="2000" b="0" dirty="0"/>
              <a:t>Clouds scatter (below aircraft)</a:t>
            </a:r>
          </a:p>
          <a:p>
            <a:pPr marL="1028700" lvl="1" indent="-400050" algn="l" eaLnBrk="1" hangingPunct="1">
              <a:spcBef>
                <a:spcPts val="300"/>
              </a:spcBef>
              <a:spcAft>
                <a:spcPts val="600"/>
              </a:spcAft>
              <a:buClr>
                <a:schemeClr val="tx1"/>
              </a:buClr>
              <a:buSzPct val="70000"/>
              <a:buFont typeface="Wingdings" pitchFamily="2" charset="2"/>
              <a:buChar char="q"/>
              <a:tabLst>
                <a:tab pos="342900" algn="l"/>
              </a:tabLst>
            </a:pPr>
            <a:r>
              <a:rPr lang="en-US" sz="2000" b="0" dirty="0"/>
              <a:t>Water absorption</a:t>
            </a:r>
          </a:p>
          <a:p>
            <a:pPr marL="1028700" lvl="1" indent="-400050" algn="l" eaLnBrk="1" hangingPunct="1">
              <a:spcBef>
                <a:spcPts val="300"/>
              </a:spcBef>
              <a:spcAft>
                <a:spcPts val="600"/>
              </a:spcAft>
              <a:buClr>
                <a:schemeClr val="tx1"/>
              </a:buClr>
              <a:buSzPct val="70000"/>
              <a:buFont typeface="Wingdings" pitchFamily="2" charset="2"/>
              <a:buChar char="q"/>
              <a:tabLst>
                <a:tab pos="342900" algn="l"/>
              </a:tabLst>
            </a:pPr>
            <a:r>
              <a:rPr lang="en-US" sz="2000" b="0" dirty="0"/>
              <a:t>Road drop outs (poor SNR/flying to high)</a:t>
            </a:r>
          </a:p>
          <a:p>
            <a:pPr marL="1028700" lvl="1" indent="-400050" algn="l" eaLnBrk="1" hangingPunct="1">
              <a:spcBef>
                <a:spcPts val="300"/>
              </a:spcBef>
              <a:spcAft>
                <a:spcPts val="600"/>
              </a:spcAft>
              <a:buClr>
                <a:schemeClr val="tx1"/>
              </a:buClr>
              <a:buSzPct val="70000"/>
              <a:buFont typeface="Wingdings" pitchFamily="2" charset="2"/>
              <a:buChar char="q"/>
              <a:tabLst>
                <a:tab pos="342900" algn="l"/>
              </a:tabLst>
            </a:pPr>
            <a:r>
              <a:rPr lang="en-US" sz="2000" b="0" dirty="0"/>
              <a:t>Vegetation canopy too dense to penetrate</a:t>
            </a:r>
          </a:p>
          <a:p>
            <a:pPr marL="1028700" lvl="1" indent="-400050" algn="l" eaLnBrk="1" hangingPunct="1">
              <a:spcBef>
                <a:spcPts val="300"/>
              </a:spcBef>
              <a:spcAft>
                <a:spcPts val="600"/>
              </a:spcAft>
              <a:buClr>
                <a:schemeClr val="tx1"/>
              </a:buClr>
              <a:buSzPct val="70000"/>
              <a:buFont typeface="Wingdings" pitchFamily="2" charset="2"/>
              <a:buChar char="q"/>
              <a:tabLst>
                <a:tab pos="342900" algn="l"/>
              </a:tabLst>
            </a:pPr>
            <a:r>
              <a:rPr lang="en-US" sz="2000" b="0" dirty="0"/>
              <a:t>Low ground cover too dense to penetrate</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pointcloud10.jpg"/>
          <p:cNvPicPr>
            <a:picLocks noChangeAspect="1"/>
          </p:cNvPicPr>
          <p:nvPr/>
        </p:nvPicPr>
        <p:blipFill>
          <a:blip r:embed="rId3"/>
          <a:stretch>
            <a:fillRect/>
          </a:stretch>
        </p:blipFill>
        <p:spPr>
          <a:xfrm>
            <a:off x="0" y="1371600"/>
            <a:ext cx="9144000" cy="5029200"/>
          </a:xfrm>
          <a:prstGeom prst="rect">
            <a:avLst/>
          </a:prstGeom>
        </p:spPr>
      </p:pic>
      <p:sp>
        <p:nvSpPr>
          <p:cNvPr id="4" name="Content Placeholder 6"/>
          <p:cNvSpPr txBox="1">
            <a:spLocks/>
          </p:cNvSpPr>
          <p:nvPr/>
        </p:nvSpPr>
        <p:spPr bwMode="auto">
          <a:xfrm>
            <a:off x="1828800" y="4648200"/>
            <a:ext cx="5181600" cy="685800"/>
          </a:xfrm>
          <a:prstGeom prst="rect">
            <a:avLst/>
          </a:prstGeom>
          <a:solidFill>
            <a:schemeClr val="accent3">
              <a:alpha val="50000"/>
            </a:schemeClr>
          </a:solidFill>
          <a:ln w="9525">
            <a:noFill/>
            <a:miter lim="800000"/>
            <a:headEnd/>
            <a:tailEnd/>
          </a:ln>
        </p:spPr>
        <p:txBody>
          <a:bodyPr vert="horz" wrap="square" lIns="91440" tIns="45720" rIns="91440" bIns="45720" numCol="1" anchor="t" anchorCtr="0" compatLnSpc="1">
            <a:prstTxWarp prst="textNoShape">
              <a:avLst/>
            </a:prstTxWarp>
          </a:bodyPr>
          <a:lstStyle/>
          <a:p>
            <a:pPr lvl="0" eaLnBrk="0" hangingPunct="0">
              <a:spcBef>
                <a:spcPct val="20000"/>
              </a:spcBef>
              <a:defRPr/>
            </a:pPr>
            <a:r>
              <a:rPr lang="en-US" altLang="en-US" sz="3200" b="1" dirty="0" smtClean="0">
                <a:solidFill>
                  <a:srgbClr val="0000CC"/>
                </a:solidFill>
                <a:latin typeface="+mj-lt"/>
              </a:rPr>
              <a:t>Why is This Important?</a:t>
            </a:r>
            <a:endParaRPr kumimoji="0" lang="en-US" sz="3200" b="1" i="0" u="none" strike="noStrike" kern="0" cap="none" spc="0" normalizeH="0" baseline="0" noProof="0" dirty="0" smtClean="0">
              <a:ln>
                <a:noFill/>
              </a:ln>
              <a:solidFill>
                <a:srgbClr val="0000CC"/>
              </a:solidFill>
              <a:effectLst/>
              <a:uLnTx/>
              <a:uFillTx/>
              <a:latin typeface="+mj-lt"/>
              <a:ea typeface="+mn-ea"/>
              <a:cs typeface="+mn-cs"/>
            </a:endParaRPr>
          </a:p>
        </p:txBody>
      </p:sp>
      <p:sp>
        <p:nvSpPr>
          <p:cNvPr id="6" name="Rectangle 5"/>
          <p:cNvSpPr/>
          <p:nvPr/>
        </p:nvSpPr>
        <p:spPr>
          <a:xfrm>
            <a:off x="762000" y="304800"/>
            <a:ext cx="7162800" cy="584775"/>
          </a:xfrm>
          <a:prstGeom prst="rect">
            <a:avLst/>
          </a:prstGeom>
        </p:spPr>
        <p:txBody>
          <a:bodyPr wrap="square">
            <a:spAutoFit/>
          </a:bodyPr>
          <a:lstStyle/>
          <a:p>
            <a:pPr lvl="0" eaLnBrk="0" hangingPunct="0">
              <a:spcBef>
                <a:spcPct val="20000"/>
              </a:spcBef>
              <a:defRPr/>
            </a:pPr>
            <a:r>
              <a:rPr lang="en-US" altLang="en-US" sz="3200" b="1" dirty="0">
                <a:solidFill>
                  <a:schemeClr val="bg1"/>
                </a:solidFill>
              </a:rPr>
              <a:t>LiDAR Calibration and </a:t>
            </a:r>
            <a:r>
              <a:rPr lang="en-US" altLang="en-US" sz="3200" b="1" dirty="0" err="1">
                <a:solidFill>
                  <a:schemeClr val="bg1"/>
                </a:solidFill>
              </a:rPr>
              <a:t>Boresighting</a:t>
            </a:r>
            <a:endParaRPr lang="en-US" sz="3200" b="1" kern="0" dirty="0">
              <a:solidFill>
                <a:schemeClr val="bg1"/>
              </a:solidFill>
            </a:endParaRPr>
          </a:p>
        </p:txBody>
      </p:sp>
    </p:spTree>
  </p:cSld>
  <p:clrMapOvr>
    <a:masterClrMapping/>
  </p:clrMapOvr>
  <p:transition advClick="0" advTm="10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roup Photo Background"/>
          <p:cNvPicPr>
            <a:picLocks noChangeAspect="1" noChangeArrowheads="1"/>
          </p:cNvPicPr>
          <p:nvPr/>
        </p:nvPicPr>
        <p:blipFill>
          <a:blip r:embed="rId3"/>
          <a:srcRect/>
          <a:stretch>
            <a:fillRect/>
          </a:stretch>
        </p:blipFill>
        <p:spPr bwMode="auto">
          <a:xfrm>
            <a:off x="4800600" y="4314825"/>
            <a:ext cx="4191000" cy="2052638"/>
          </a:xfrm>
          <a:prstGeom prst="rect">
            <a:avLst/>
          </a:prstGeom>
          <a:noFill/>
          <a:ln w="25400">
            <a:solidFill>
              <a:schemeClr val="tx1"/>
            </a:solidFill>
            <a:miter lim="800000"/>
            <a:headEnd/>
            <a:tailEnd/>
          </a:ln>
        </p:spPr>
      </p:pic>
      <p:sp>
        <p:nvSpPr>
          <p:cNvPr id="7171" name="Rectangle 3"/>
          <p:cNvSpPr>
            <a:spLocks noGrp="1" noChangeArrowheads="1"/>
          </p:cNvSpPr>
          <p:nvPr>
            <p:ph type="ctrTitle"/>
          </p:nvPr>
        </p:nvSpPr>
        <p:spPr bwMode="auto">
          <a:xfrm>
            <a:off x="152400" y="1752600"/>
            <a:ext cx="8534400" cy="1470025"/>
          </a:xfrm>
          <a:noFill/>
          <a:ln>
            <a:miter lim="800000"/>
            <a:headEnd/>
            <a:tailEnd/>
          </a:ln>
        </p:spPr>
        <p:txBody>
          <a:bodyPr vert="horz" wrap="square" lIns="91440" tIns="45720" rIns="91440" bIns="45720" numCol="1" anchor="ctr" anchorCtr="0" compatLnSpc="1">
            <a:prstTxWarp prst="textNoShape">
              <a:avLst/>
            </a:prstTxWarp>
          </a:bodyPr>
          <a:lstStyle/>
          <a:p>
            <a:pPr eaLnBrk="1" hangingPunct="1"/>
            <a:r>
              <a:rPr lang="en-US" sz="2400" smtClean="0">
                <a:solidFill>
                  <a:schemeClr val="tx1"/>
                </a:solidFill>
              </a:rPr>
              <a:t/>
            </a:r>
            <a:br>
              <a:rPr lang="en-US" sz="2400" smtClean="0">
                <a:solidFill>
                  <a:schemeClr val="tx1"/>
                </a:solidFill>
              </a:rPr>
            </a:br>
            <a:endParaRPr lang="en-US" sz="3600" smtClean="0">
              <a:solidFill>
                <a:schemeClr val="tx1"/>
              </a:solidFill>
            </a:endParaRPr>
          </a:p>
        </p:txBody>
      </p:sp>
      <p:pic>
        <p:nvPicPr>
          <p:cNvPr id="7172" name="Picture 6"/>
          <p:cNvPicPr>
            <a:picLocks noChangeAspect="1" noChangeArrowheads="1"/>
          </p:cNvPicPr>
          <p:nvPr/>
        </p:nvPicPr>
        <p:blipFill>
          <a:blip r:embed="rId4"/>
          <a:srcRect/>
          <a:stretch>
            <a:fillRect/>
          </a:stretch>
        </p:blipFill>
        <p:spPr bwMode="auto">
          <a:xfrm>
            <a:off x="4800600" y="1458913"/>
            <a:ext cx="3124200" cy="2527300"/>
          </a:xfrm>
          <a:prstGeom prst="rect">
            <a:avLst/>
          </a:prstGeom>
          <a:noFill/>
          <a:ln w="25400">
            <a:solidFill>
              <a:schemeClr val="tx1"/>
            </a:solidFill>
            <a:miter lim="800000"/>
            <a:headEnd/>
            <a:tailEnd/>
          </a:ln>
        </p:spPr>
      </p:pic>
      <p:sp>
        <p:nvSpPr>
          <p:cNvPr id="7173" name="Text Box 7"/>
          <p:cNvSpPr txBox="1">
            <a:spLocks noChangeArrowheads="1"/>
          </p:cNvSpPr>
          <p:nvPr/>
        </p:nvSpPr>
        <p:spPr bwMode="auto">
          <a:xfrm>
            <a:off x="1981200" y="406400"/>
            <a:ext cx="4953000" cy="584200"/>
          </a:xfrm>
          <a:prstGeom prst="rect">
            <a:avLst/>
          </a:prstGeom>
          <a:noFill/>
          <a:ln w="9525">
            <a:noFill/>
            <a:miter lim="800000"/>
            <a:headEnd/>
            <a:tailEnd/>
          </a:ln>
        </p:spPr>
        <p:txBody>
          <a:bodyPr anchorCtr="1">
            <a:spAutoFit/>
          </a:bodyPr>
          <a:lstStyle/>
          <a:p>
            <a:r>
              <a:rPr lang="en-US" sz="3200">
                <a:solidFill>
                  <a:schemeClr val="bg1"/>
                </a:solidFill>
                <a:latin typeface="Arial Black" pitchFamily="34" charset="0"/>
              </a:rPr>
              <a:t>Merrick &amp; Company</a:t>
            </a:r>
          </a:p>
        </p:txBody>
      </p:sp>
      <p:sp>
        <p:nvSpPr>
          <p:cNvPr id="7174" name="Rectangle 9"/>
          <p:cNvSpPr>
            <a:spLocks noChangeArrowheads="1"/>
          </p:cNvSpPr>
          <p:nvPr/>
        </p:nvSpPr>
        <p:spPr bwMode="auto">
          <a:xfrm>
            <a:off x="228600" y="1600200"/>
            <a:ext cx="4876800" cy="4119563"/>
          </a:xfrm>
          <a:prstGeom prst="rect">
            <a:avLst/>
          </a:prstGeom>
          <a:noFill/>
          <a:ln w="9525">
            <a:noFill/>
            <a:miter lim="800000"/>
            <a:headEnd/>
            <a:tailEnd/>
          </a:ln>
        </p:spPr>
        <p:txBody>
          <a:bodyPr>
            <a:spAutoFit/>
          </a:bodyPr>
          <a:lstStyle/>
          <a:p>
            <a:pPr marL="342900" indent="-342900" algn="l">
              <a:spcAft>
                <a:spcPts val="600"/>
              </a:spcAft>
              <a:buClr>
                <a:schemeClr val="tx1"/>
              </a:buClr>
              <a:buSzPct val="70000"/>
              <a:buFont typeface="Wingdings" pitchFamily="2" charset="2"/>
              <a:buChar char="q"/>
              <a:tabLst>
                <a:tab pos="4457700" algn="l"/>
              </a:tabLst>
            </a:pPr>
            <a:r>
              <a:rPr lang="en-US" sz="1800" dirty="0"/>
              <a:t>World Headquarters: Aurora, Colorado</a:t>
            </a:r>
          </a:p>
          <a:p>
            <a:pPr marL="342900" indent="-342900" algn="l">
              <a:spcAft>
                <a:spcPts val="600"/>
              </a:spcAft>
              <a:buClr>
                <a:schemeClr val="tx1"/>
              </a:buClr>
              <a:buSzPct val="70000"/>
              <a:buFont typeface="Wingdings" pitchFamily="2" charset="2"/>
              <a:buChar char="q"/>
              <a:tabLst>
                <a:tab pos="4457700" algn="l"/>
              </a:tabLst>
            </a:pPr>
            <a:r>
              <a:rPr lang="en-US" sz="1800" dirty="0"/>
              <a:t>Founded in 1955</a:t>
            </a:r>
          </a:p>
          <a:p>
            <a:pPr marL="342900" indent="-342900" algn="l">
              <a:spcAft>
                <a:spcPts val="600"/>
              </a:spcAft>
              <a:buClr>
                <a:schemeClr val="tx1"/>
              </a:buClr>
              <a:buSzPct val="70000"/>
              <a:buFont typeface="Wingdings" pitchFamily="2" charset="2"/>
              <a:buChar char="q"/>
              <a:tabLst>
                <a:tab pos="4457700" algn="l"/>
              </a:tabLst>
            </a:pPr>
            <a:r>
              <a:rPr lang="en-US" sz="1800" dirty="0"/>
              <a:t>Primary Services:</a:t>
            </a:r>
          </a:p>
          <a:p>
            <a:pPr lvl="2" algn="l">
              <a:buClr>
                <a:schemeClr val="tx1"/>
              </a:buClr>
              <a:buSzPct val="70000"/>
              <a:buFont typeface="Wingdings" pitchFamily="2" charset="2"/>
              <a:buChar char="q"/>
              <a:tabLst>
                <a:tab pos="4457700" algn="l"/>
              </a:tabLst>
            </a:pPr>
            <a:r>
              <a:rPr lang="en-US" sz="1800" dirty="0" err="1"/>
              <a:t>GeoSpatial</a:t>
            </a:r>
            <a:r>
              <a:rPr lang="en-US" sz="1800" dirty="0"/>
              <a:t> Solutions</a:t>
            </a:r>
          </a:p>
          <a:p>
            <a:pPr lvl="2" algn="l">
              <a:buClr>
                <a:schemeClr val="tx1"/>
              </a:buClr>
              <a:buSzPct val="70000"/>
              <a:buFont typeface="Wingdings" pitchFamily="2" charset="2"/>
              <a:buChar char="q"/>
              <a:tabLst>
                <a:tab pos="4457700" algn="l"/>
              </a:tabLst>
            </a:pPr>
            <a:r>
              <a:rPr lang="en-US" sz="1800" dirty="0"/>
              <a:t>Surveying</a:t>
            </a:r>
          </a:p>
          <a:p>
            <a:pPr lvl="2" algn="l">
              <a:buClr>
                <a:schemeClr val="tx1"/>
              </a:buClr>
              <a:buSzPct val="70000"/>
              <a:buFont typeface="Wingdings" pitchFamily="2" charset="2"/>
              <a:buChar char="q"/>
              <a:tabLst>
                <a:tab pos="4457700" algn="l"/>
              </a:tabLst>
            </a:pPr>
            <a:r>
              <a:rPr lang="en-US" sz="1800" dirty="0"/>
              <a:t>Architecture </a:t>
            </a:r>
          </a:p>
          <a:p>
            <a:pPr lvl="2" algn="l">
              <a:buClr>
                <a:schemeClr val="tx1"/>
              </a:buClr>
              <a:buSzPct val="70000"/>
              <a:buFont typeface="Wingdings" pitchFamily="2" charset="2"/>
              <a:buChar char="q"/>
              <a:tabLst>
                <a:tab pos="4457700" algn="l"/>
              </a:tabLst>
            </a:pPr>
            <a:r>
              <a:rPr lang="en-US" sz="1800" dirty="0"/>
              <a:t>Civil Engineering </a:t>
            </a:r>
          </a:p>
          <a:p>
            <a:pPr lvl="2" algn="l">
              <a:buClr>
                <a:schemeClr val="tx1"/>
              </a:buClr>
              <a:buSzPct val="70000"/>
              <a:buFont typeface="Wingdings" pitchFamily="2" charset="2"/>
              <a:buChar char="q"/>
              <a:tabLst>
                <a:tab pos="4457700" algn="l"/>
              </a:tabLst>
            </a:pPr>
            <a:r>
              <a:rPr lang="en-US" sz="1800" dirty="0"/>
              <a:t>Facilities Engineering </a:t>
            </a:r>
          </a:p>
          <a:p>
            <a:pPr lvl="2" algn="l">
              <a:spcAft>
                <a:spcPts val="600"/>
              </a:spcAft>
              <a:buClr>
                <a:schemeClr val="tx1"/>
              </a:buClr>
              <a:buSzPct val="70000"/>
              <a:buFont typeface="Wingdings" pitchFamily="2" charset="2"/>
              <a:buChar char="q"/>
              <a:tabLst>
                <a:tab pos="4457700" algn="l"/>
              </a:tabLst>
            </a:pPr>
            <a:r>
              <a:rPr lang="en-US" sz="1800" dirty="0"/>
              <a:t>Process Engineering</a:t>
            </a:r>
          </a:p>
          <a:p>
            <a:pPr marL="342900" indent="-342900" algn="l">
              <a:spcAft>
                <a:spcPts val="600"/>
              </a:spcAft>
              <a:buClr>
                <a:schemeClr val="tx1"/>
              </a:buClr>
              <a:buSzPct val="70000"/>
              <a:buFont typeface="Wingdings" pitchFamily="2" charset="2"/>
              <a:buChar char="q"/>
              <a:tabLst>
                <a:tab pos="4457700" algn="l"/>
              </a:tabLst>
            </a:pPr>
            <a:r>
              <a:rPr lang="en-US" sz="1800" dirty="0" smtClean="0"/>
              <a:t>470 </a:t>
            </a:r>
            <a:r>
              <a:rPr lang="en-US" sz="1800" dirty="0"/>
              <a:t>employees within 8 national and international offices</a:t>
            </a:r>
          </a:p>
          <a:p>
            <a:pPr marL="342900" indent="-342900" algn="l">
              <a:spcAft>
                <a:spcPts val="600"/>
              </a:spcAft>
              <a:buClr>
                <a:schemeClr val="tx1"/>
              </a:buClr>
              <a:buSzPct val="70000"/>
              <a:buFont typeface="Wingdings" pitchFamily="2" charset="2"/>
              <a:buChar char="q"/>
              <a:tabLst>
                <a:tab pos="4457700" algn="l"/>
              </a:tabLst>
            </a:pPr>
            <a:r>
              <a:rPr lang="en-US" sz="1800" dirty="0"/>
              <a:t>Annual revenue = $60M</a:t>
            </a:r>
          </a:p>
          <a:p>
            <a:pPr marL="342900" indent="-342900" algn="l">
              <a:spcAft>
                <a:spcPts val="600"/>
              </a:spcAft>
              <a:buClr>
                <a:schemeClr val="tx1"/>
              </a:buClr>
              <a:buSzPct val="70000"/>
              <a:buFont typeface="Wingdings" pitchFamily="2" charset="2"/>
              <a:buChar char="q"/>
              <a:tabLst>
                <a:tab pos="4457700" algn="l"/>
              </a:tabLst>
            </a:pPr>
            <a:r>
              <a:rPr lang="en-US" sz="1800" dirty="0"/>
              <a:t>Ownership: Private (employee-owned)</a:t>
            </a:r>
          </a:p>
        </p:txBody>
      </p:sp>
    </p:spTree>
  </p:cSld>
  <p:clrMapOvr>
    <a:masterClrMapping/>
  </p:clrMapOvr>
  <p:transition advClick="0" advTm="10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Flight Line Not</a:t>
            </a:r>
            <a:r>
              <a:rPr lang="en-US" dirty="0" smtClean="0"/>
              <a:t> </a:t>
            </a:r>
            <a:r>
              <a:rPr lang="en-US" dirty="0" smtClean="0"/>
              <a:t>C</a:t>
            </a:r>
            <a:r>
              <a:rPr lang="en-US" dirty="0" smtClean="0"/>
              <a:t>alibrated Correctly</a:t>
            </a:r>
            <a:endParaRPr lang="en-US" dirty="0"/>
          </a:p>
        </p:txBody>
      </p:sp>
      <p:pic>
        <p:nvPicPr>
          <p:cNvPr id="4" name="Content Placeholder 3" descr="FlightLine-CalibrationIssue.jpg"/>
          <p:cNvPicPr>
            <a:picLocks noGrp="1" noChangeAspect="1"/>
          </p:cNvPicPr>
          <p:nvPr>
            <p:ph idx="1"/>
          </p:nvPr>
        </p:nvPicPr>
        <p:blipFill>
          <a:blip r:embed="rId2"/>
          <a:stretch>
            <a:fillRect/>
          </a:stretch>
        </p:blipFill>
        <p:spPr>
          <a:xfrm>
            <a:off x="281129" y="1447800"/>
            <a:ext cx="8634271" cy="4800600"/>
          </a:xfrm>
        </p:spPr>
      </p:pic>
    </p:spTree>
  </p:cSld>
  <p:clrMapOvr>
    <a:masterClrMapping/>
  </p:clrMapOvr>
  <p:transition advClick="0" advTm="15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title"/>
          </p:nvPr>
        </p:nvSpPr>
        <p:spPr>
          <a:xfrm>
            <a:off x="685800" y="185738"/>
            <a:ext cx="7772400" cy="957262"/>
          </a:xfrm>
        </p:spPr>
        <p:txBody>
          <a:bodyPr/>
          <a:lstStyle/>
          <a:p>
            <a:pPr eaLnBrk="1" hangingPunct="1"/>
            <a:r>
              <a:rPr lang="en-US" smtClean="0"/>
              <a:t>Bore Sighting</a:t>
            </a:r>
            <a:br>
              <a:rPr lang="en-US" smtClean="0"/>
            </a:br>
            <a:r>
              <a:rPr lang="en-US" sz="2000" smtClean="0"/>
              <a:t>(Calibration)</a:t>
            </a:r>
          </a:p>
        </p:txBody>
      </p:sp>
      <p:sp>
        <p:nvSpPr>
          <p:cNvPr id="35843" name="Rectangle 4"/>
          <p:cNvSpPr>
            <a:spLocks noGrp="1" noChangeArrowheads="1"/>
          </p:cNvSpPr>
          <p:nvPr>
            <p:ph type="body" idx="1"/>
          </p:nvPr>
        </p:nvSpPr>
        <p:spPr>
          <a:xfrm>
            <a:off x="457200" y="1600200"/>
            <a:ext cx="8686800" cy="685800"/>
          </a:xfrm>
        </p:spPr>
        <p:txBody>
          <a:bodyPr/>
          <a:lstStyle/>
          <a:p>
            <a:pPr eaLnBrk="1" hangingPunct="1">
              <a:buFont typeface="Wingdings" pitchFamily="2" charset="2"/>
              <a:buNone/>
            </a:pPr>
            <a:r>
              <a:rPr lang="en-US" sz="2400" smtClean="0"/>
              <a:t>Corrects/adjusts roll, pitch, heading, and dynamic parameters</a:t>
            </a:r>
          </a:p>
        </p:txBody>
      </p:sp>
      <p:grpSp>
        <p:nvGrpSpPr>
          <p:cNvPr id="2" name="Group 7"/>
          <p:cNvGrpSpPr>
            <a:grpSpLocks/>
          </p:cNvGrpSpPr>
          <p:nvPr/>
        </p:nvGrpSpPr>
        <p:grpSpPr bwMode="auto">
          <a:xfrm>
            <a:off x="1676400" y="2286000"/>
            <a:ext cx="2438400" cy="3868738"/>
            <a:chOff x="1447800" y="2286000"/>
            <a:chExt cx="2438400" cy="3868738"/>
          </a:xfrm>
        </p:grpSpPr>
        <p:pic>
          <p:nvPicPr>
            <p:cNvPr id="35848" name="Picture 2" descr="Fig6_pre_cal"/>
            <p:cNvPicPr>
              <a:picLocks noChangeAspect="1" noChangeArrowheads="1"/>
            </p:cNvPicPr>
            <p:nvPr/>
          </p:nvPicPr>
          <p:blipFill>
            <a:blip r:embed="rId2"/>
            <a:srcRect/>
            <a:stretch>
              <a:fillRect/>
            </a:stretch>
          </p:blipFill>
          <p:spPr bwMode="auto">
            <a:xfrm>
              <a:off x="1447800" y="2286000"/>
              <a:ext cx="2438400" cy="1833563"/>
            </a:xfrm>
            <a:prstGeom prst="rect">
              <a:avLst/>
            </a:prstGeom>
            <a:noFill/>
            <a:ln w="9525">
              <a:noFill/>
              <a:miter lim="800000"/>
              <a:headEnd/>
              <a:tailEnd/>
            </a:ln>
          </p:spPr>
        </p:pic>
        <p:pic>
          <p:nvPicPr>
            <p:cNvPr id="35849" name="Picture 6" descr="Fig8_pre_cal_Contours"/>
            <p:cNvPicPr>
              <a:picLocks noChangeAspect="1" noChangeArrowheads="1"/>
            </p:cNvPicPr>
            <p:nvPr/>
          </p:nvPicPr>
          <p:blipFill>
            <a:blip r:embed="rId3"/>
            <a:srcRect/>
            <a:stretch>
              <a:fillRect/>
            </a:stretch>
          </p:blipFill>
          <p:spPr bwMode="auto">
            <a:xfrm>
              <a:off x="1447800" y="4324350"/>
              <a:ext cx="2438400" cy="1830388"/>
            </a:xfrm>
            <a:prstGeom prst="rect">
              <a:avLst/>
            </a:prstGeom>
            <a:noFill/>
            <a:ln w="9525">
              <a:noFill/>
              <a:miter lim="800000"/>
              <a:headEnd/>
              <a:tailEnd/>
            </a:ln>
          </p:spPr>
        </p:pic>
      </p:grpSp>
      <p:grpSp>
        <p:nvGrpSpPr>
          <p:cNvPr id="3" name="Group 8"/>
          <p:cNvGrpSpPr>
            <a:grpSpLocks/>
          </p:cNvGrpSpPr>
          <p:nvPr/>
        </p:nvGrpSpPr>
        <p:grpSpPr bwMode="auto">
          <a:xfrm>
            <a:off x="4800600" y="2286000"/>
            <a:ext cx="2514600" cy="3929063"/>
            <a:chOff x="5029200" y="2286000"/>
            <a:chExt cx="2514600" cy="3929063"/>
          </a:xfrm>
        </p:grpSpPr>
        <p:pic>
          <p:nvPicPr>
            <p:cNvPr id="35846" name="Picture 5" descr="Fig7_post_cal"/>
            <p:cNvPicPr>
              <a:picLocks noChangeAspect="1" noChangeArrowheads="1"/>
            </p:cNvPicPr>
            <p:nvPr/>
          </p:nvPicPr>
          <p:blipFill>
            <a:blip r:embed="rId4"/>
            <a:srcRect/>
            <a:stretch>
              <a:fillRect/>
            </a:stretch>
          </p:blipFill>
          <p:spPr bwMode="auto">
            <a:xfrm>
              <a:off x="5029200" y="2286000"/>
              <a:ext cx="2514600" cy="1892300"/>
            </a:xfrm>
            <a:prstGeom prst="rect">
              <a:avLst/>
            </a:prstGeom>
            <a:noFill/>
            <a:ln w="9525">
              <a:noFill/>
              <a:miter lim="800000"/>
              <a:headEnd/>
              <a:tailEnd/>
            </a:ln>
          </p:spPr>
        </p:pic>
        <p:pic>
          <p:nvPicPr>
            <p:cNvPr id="35847" name="Picture 7" descr="Fig9_Post_cal_Contours"/>
            <p:cNvPicPr>
              <a:picLocks noChangeAspect="1" noChangeArrowheads="1"/>
            </p:cNvPicPr>
            <p:nvPr/>
          </p:nvPicPr>
          <p:blipFill>
            <a:blip r:embed="rId5"/>
            <a:srcRect/>
            <a:stretch>
              <a:fillRect/>
            </a:stretch>
          </p:blipFill>
          <p:spPr bwMode="auto">
            <a:xfrm>
              <a:off x="5029200" y="4324350"/>
              <a:ext cx="2514600" cy="1890713"/>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Wichita_hydrobreaks13.jpg"/>
          <p:cNvPicPr>
            <a:picLocks noChangeAspect="1"/>
          </p:cNvPicPr>
          <p:nvPr/>
        </p:nvPicPr>
        <p:blipFill>
          <a:blip r:embed="rId3"/>
          <a:stretch>
            <a:fillRect/>
          </a:stretch>
        </p:blipFill>
        <p:spPr>
          <a:xfrm>
            <a:off x="0" y="1371600"/>
            <a:ext cx="9121140" cy="5029200"/>
          </a:xfrm>
          <a:prstGeom prst="rect">
            <a:avLst/>
          </a:prstGeom>
        </p:spPr>
      </p:pic>
      <p:sp>
        <p:nvSpPr>
          <p:cNvPr id="4" name="Content Placeholder 6"/>
          <p:cNvSpPr txBox="1">
            <a:spLocks/>
          </p:cNvSpPr>
          <p:nvPr/>
        </p:nvSpPr>
        <p:spPr bwMode="auto">
          <a:xfrm>
            <a:off x="2209800" y="3581400"/>
            <a:ext cx="5181600" cy="1066800"/>
          </a:xfrm>
          <a:prstGeom prst="rect">
            <a:avLst/>
          </a:prstGeom>
          <a:solidFill>
            <a:schemeClr val="accent3">
              <a:alpha val="50000"/>
            </a:schemeClr>
          </a:solidFill>
          <a:ln w="9525">
            <a:noFill/>
            <a:miter lim="800000"/>
            <a:headEnd/>
            <a:tailEnd/>
          </a:ln>
        </p:spPr>
        <p:txBody>
          <a:bodyPr vert="horz" wrap="square" lIns="91440" tIns="45720" rIns="91440" bIns="45720" numCol="1" anchor="t" anchorCtr="0" compatLnSpc="1">
            <a:prstTxWarp prst="textNoShape">
              <a:avLst/>
            </a:prstTxWarp>
          </a:bodyPr>
          <a:lstStyle/>
          <a:p>
            <a:pPr lvl="0" eaLnBrk="0" hangingPunct="0">
              <a:spcBef>
                <a:spcPct val="20000"/>
              </a:spcBef>
              <a:defRPr/>
            </a:pPr>
            <a:r>
              <a:rPr lang="en-US" altLang="en-US" sz="3200" b="1" dirty="0" smtClean="0">
                <a:solidFill>
                  <a:srgbClr val="0000CC"/>
                </a:solidFill>
              </a:rPr>
              <a:t>Do You Really Need Breaklines?</a:t>
            </a:r>
            <a:endParaRPr kumimoji="0" lang="en-US" sz="3200" b="1" i="0" u="none" strike="noStrike" kern="0" cap="none" spc="0" normalizeH="0" baseline="0" noProof="0" dirty="0" smtClean="0">
              <a:ln>
                <a:noFill/>
              </a:ln>
              <a:solidFill>
                <a:srgbClr val="0000CC"/>
              </a:solidFill>
              <a:effectLst/>
              <a:uLnTx/>
              <a:uFillTx/>
              <a:latin typeface="+mj-lt"/>
              <a:ea typeface="+mn-ea"/>
              <a:cs typeface="+mn-cs"/>
            </a:endParaRPr>
          </a:p>
        </p:txBody>
      </p:sp>
      <p:sp>
        <p:nvSpPr>
          <p:cNvPr id="6" name="Rectangle 5"/>
          <p:cNvSpPr/>
          <p:nvPr/>
        </p:nvSpPr>
        <p:spPr>
          <a:xfrm>
            <a:off x="762000" y="304800"/>
            <a:ext cx="7162800" cy="646331"/>
          </a:xfrm>
          <a:prstGeom prst="rect">
            <a:avLst/>
          </a:prstGeom>
        </p:spPr>
        <p:txBody>
          <a:bodyPr wrap="square">
            <a:spAutoFit/>
          </a:bodyPr>
          <a:lstStyle/>
          <a:p>
            <a:pPr lvl="0" eaLnBrk="0" hangingPunct="0">
              <a:spcBef>
                <a:spcPct val="20000"/>
              </a:spcBef>
              <a:defRPr/>
            </a:pPr>
            <a:r>
              <a:rPr lang="en-US" altLang="en-US" sz="3600" b="1" dirty="0" smtClean="0">
                <a:solidFill>
                  <a:schemeClr val="bg1"/>
                </a:solidFill>
              </a:rPr>
              <a:t>Breaklines</a:t>
            </a:r>
            <a:endParaRPr lang="en-US" sz="3600" b="1" kern="0" dirty="0">
              <a:solidFill>
                <a:schemeClr val="bg1"/>
              </a:solidFill>
            </a:endParaRPr>
          </a:p>
        </p:txBody>
      </p:sp>
    </p:spTree>
  </p:cSld>
  <p:clrMapOvr>
    <a:masterClrMapping/>
  </p:clrMapOvr>
  <p:transition advClick="0" advTm="10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mtClean="0"/>
              <a:t>Specifications</a:t>
            </a:r>
            <a:br>
              <a:rPr lang="en-US" smtClean="0"/>
            </a:br>
            <a:r>
              <a:rPr lang="en-US" smtClean="0"/>
              <a:t>Breaklines</a:t>
            </a:r>
          </a:p>
        </p:txBody>
      </p:sp>
      <p:sp>
        <p:nvSpPr>
          <p:cNvPr id="3" name="Content Placeholder 2"/>
          <p:cNvSpPr>
            <a:spLocks noGrp="1"/>
          </p:cNvSpPr>
          <p:nvPr>
            <p:ph idx="1"/>
          </p:nvPr>
        </p:nvSpPr>
        <p:spPr>
          <a:xfrm>
            <a:off x="0" y="1295400"/>
            <a:ext cx="5334000" cy="4525963"/>
          </a:xfrm>
        </p:spPr>
        <p:txBody>
          <a:bodyPr/>
          <a:lstStyle/>
          <a:p>
            <a:pPr>
              <a:defRPr/>
            </a:pPr>
            <a:r>
              <a:rPr lang="en-US" sz="2400" dirty="0" smtClean="0"/>
              <a:t>Breaklines enforce linear or area features into the LIDAR DEM, thus creating a DTM</a:t>
            </a:r>
          </a:p>
          <a:p>
            <a:pPr>
              <a:defRPr/>
            </a:pPr>
            <a:r>
              <a:rPr lang="en-US" sz="2400" dirty="0" smtClean="0"/>
              <a:t>Generally two types of breaklines</a:t>
            </a:r>
          </a:p>
          <a:p>
            <a:pPr lvl="1">
              <a:defRPr/>
            </a:pPr>
            <a:r>
              <a:rPr lang="en-US" sz="2400" dirty="0" smtClean="0">
                <a:ea typeface="+mn-ea"/>
                <a:cs typeface="+mn-cs"/>
              </a:rPr>
              <a:t>Traditional </a:t>
            </a:r>
            <a:r>
              <a:rPr lang="en-US" sz="2400" dirty="0" err="1" smtClean="0">
                <a:ea typeface="+mn-ea"/>
                <a:cs typeface="+mn-cs"/>
              </a:rPr>
              <a:t>breakline</a:t>
            </a:r>
            <a:r>
              <a:rPr lang="en-US" sz="2400" dirty="0" smtClean="0">
                <a:ea typeface="+mn-ea"/>
                <a:cs typeface="+mn-cs"/>
              </a:rPr>
              <a:t> features to meet accuracy specification</a:t>
            </a:r>
          </a:p>
          <a:p>
            <a:pPr lvl="1">
              <a:defRPr/>
            </a:pPr>
            <a:r>
              <a:rPr lang="en-US" sz="2400" dirty="0" smtClean="0">
                <a:ea typeface="+mn-ea"/>
                <a:cs typeface="+mn-cs"/>
              </a:rPr>
              <a:t>Hydro-enforced breaklines to define the hydrology, very useful for hydrologic &amp; hydraulic modeling and other water resource studies</a:t>
            </a:r>
          </a:p>
          <a:p>
            <a:pPr>
              <a:defRPr/>
            </a:pPr>
            <a:r>
              <a:rPr lang="en-US" sz="2400" b="1" dirty="0" smtClean="0"/>
              <a:t>Be very specific on the specifications</a:t>
            </a:r>
          </a:p>
          <a:p>
            <a:pPr>
              <a:buNone/>
              <a:defRPr/>
            </a:pPr>
            <a:endParaRPr lang="en-US" dirty="0"/>
          </a:p>
        </p:txBody>
      </p:sp>
      <p:pic>
        <p:nvPicPr>
          <p:cNvPr id="5" name="Picture 4" descr="HHD_DTM_breaklines.jpg"/>
          <p:cNvPicPr>
            <a:picLocks noChangeAspect="1"/>
          </p:cNvPicPr>
          <p:nvPr/>
        </p:nvPicPr>
        <p:blipFill>
          <a:blip r:embed="rId2" cstate="print"/>
          <a:srcRect/>
          <a:stretch>
            <a:fillRect/>
          </a:stretch>
        </p:blipFill>
        <p:spPr>
          <a:xfrm>
            <a:off x="5257800" y="2413000"/>
            <a:ext cx="3886199" cy="3454400"/>
          </a:xfrm>
          <a:prstGeom prst="rect">
            <a:avLst/>
          </a:prstGeom>
        </p:spPr>
      </p:pic>
    </p:spTree>
  </p:cSld>
  <p:clrMapOvr>
    <a:masterClrMapping/>
  </p:clrMapOvr>
  <p:transition advClick="0" advTm="15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838200" y="315913"/>
            <a:ext cx="7400925" cy="646112"/>
          </a:xfrm>
          <a:prstGeom prst="rect">
            <a:avLst/>
          </a:prstGeom>
          <a:noFill/>
          <a:ln w="9525">
            <a:noFill/>
            <a:miter lim="800000"/>
            <a:headEnd/>
            <a:tailEnd/>
          </a:ln>
        </p:spPr>
        <p:txBody>
          <a:bodyPr wrap="none">
            <a:spAutoFit/>
          </a:bodyPr>
          <a:lstStyle/>
          <a:p>
            <a:pPr>
              <a:defRPr/>
            </a:pPr>
            <a:r>
              <a:rPr lang="en-US" sz="3600" b="1" dirty="0" err="1">
                <a:solidFill>
                  <a:schemeClr val="bg1"/>
                </a:solidFill>
                <a:latin typeface="+mj-lt"/>
              </a:rPr>
              <a:t>Breakline</a:t>
            </a:r>
            <a:r>
              <a:rPr lang="en-US" sz="3600" b="1" dirty="0">
                <a:solidFill>
                  <a:schemeClr val="bg1"/>
                </a:solidFill>
                <a:latin typeface="+mj-lt"/>
              </a:rPr>
              <a:t> Collection Approaches</a:t>
            </a:r>
          </a:p>
        </p:txBody>
      </p:sp>
      <p:sp>
        <p:nvSpPr>
          <p:cNvPr id="91139" name="Text Box 3"/>
          <p:cNvSpPr txBox="1">
            <a:spLocks noChangeArrowheads="1"/>
          </p:cNvSpPr>
          <p:nvPr/>
        </p:nvSpPr>
        <p:spPr bwMode="auto">
          <a:xfrm>
            <a:off x="533400" y="1447800"/>
            <a:ext cx="2624138" cy="457200"/>
          </a:xfrm>
          <a:prstGeom prst="rect">
            <a:avLst/>
          </a:prstGeom>
          <a:noFill/>
          <a:ln w="9525">
            <a:noFill/>
            <a:miter lim="800000"/>
            <a:headEnd/>
            <a:tailEnd/>
          </a:ln>
        </p:spPr>
        <p:txBody>
          <a:bodyPr wrap="none">
            <a:spAutoFit/>
          </a:bodyPr>
          <a:lstStyle/>
          <a:p>
            <a:r>
              <a:rPr lang="en-US"/>
              <a:t>Photogrammetry</a:t>
            </a:r>
          </a:p>
        </p:txBody>
      </p:sp>
      <p:sp>
        <p:nvSpPr>
          <p:cNvPr id="91140" name="Text Box 4"/>
          <p:cNvSpPr txBox="1">
            <a:spLocks noChangeArrowheads="1"/>
          </p:cNvSpPr>
          <p:nvPr/>
        </p:nvSpPr>
        <p:spPr bwMode="auto">
          <a:xfrm>
            <a:off x="304800" y="2209800"/>
            <a:ext cx="3276600" cy="3416320"/>
          </a:xfrm>
          <a:prstGeom prst="rect">
            <a:avLst/>
          </a:prstGeom>
          <a:noFill/>
          <a:ln w="9525">
            <a:noFill/>
            <a:miter lim="800000"/>
            <a:headEnd/>
            <a:tailEnd/>
          </a:ln>
        </p:spPr>
        <p:txBody>
          <a:bodyPr>
            <a:spAutoFit/>
          </a:bodyPr>
          <a:lstStyle/>
          <a:p>
            <a:pPr marL="457200" indent="-284163" algn="l">
              <a:spcBef>
                <a:spcPct val="50000"/>
              </a:spcBef>
              <a:buSzPct val="70000"/>
              <a:buFont typeface="Wingdings" pitchFamily="2" charset="2"/>
              <a:buChar char="q"/>
            </a:pPr>
            <a:r>
              <a:rPr lang="en-US" sz="2400" dirty="0"/>
              <a:t>Traditional approach</a:t>
            </a:r>
          </a:p>
          <a:p>
            <a:pPr marL="457200" indent="-284163" algn="l">
              <a:spcBef>
                <a:spcPct val="50000"/>
              </a:spcBef>
              <a:buSzPct val="70000"/>
              <a:buFont typeface="Wingdings" pitchFamily="2" charset="2"/>
              <a:buChar char="q"/>
            </a:pPr>
            <a:r>
              <a:rPr lang="en-US" sz="2400" dirty="0"/>
              <a:t>Utilizes stereo models (3D)</a:t>
            </a:r>
          </a:p>
          <a:p>
            <a:pPr marL="457200" indent="-284163" algn="l">
              <a:spcBef>
                <a:spcPct val="50000"/>
              </a:spcBef>
              <a:buSzPct val="70000"/>
              <a:buFont typeface="Wingdings" pitchFamily="2" charset="2"/>
              <a:buChar char="q"/>
            </a:pPr>
            <a:r>
              <a:rPr lang="en-US" sz="2400" dirty="0"/>
              <a:t>Very Accurate</a:t>
            </a:r>
          </a:p>
          <a:p>
            <a:pPr marL="457200" indent="-284163" algn="l">
              <a:spcBef>
                <a:spcPct val="50000"/>
              </a:spcBef>
              <a:buSzPct val="70000"/>
              <a:buFont typeface="Wingdings" pitchFamily="2" charset="2"/>
              <a:buChar char="q"/>
            </a:pPr>
            <a:r>
              <a:rPr lang="en-US" sz="2400" dirty="0"/>
              <a:t>Very Costly</a:t>
            </a:r>
          </a:p>
          <a:p>
            <a:pPr marL="457200" indent="-284163" algn="l">
              <a:spcBef>
                <a:spcPct val="50000"/>
              </a:spcBef>
              <a:buSzPct val="70000"/>
              <a:buFont typeface="Wingdings" pitchFamily="2" charset="2"/>
              <a:buChar char="q"/>
            </a:pPr>
            <a:r>
              <a:rPr lang="en-US" sz="2400" dirty="0"/>
              <a:t>Time Consuming</a:t>
            </a:r>
          </a:p>
        </p:txBody>
      </p:sp>
      <p:pic>
        <p:nvPicPr>
          <p:cNvPr id="91141" name="Picture 5" descr="soft-copy"/>
          <p:cNvPicPr>
            <a:picLocks noChangeAspect="1" noChangeArrowheads="1"/>
          </p:cNvPicPr>
          <p:nvPr/>
        </p:nvPicPr>
        <p:blipFill>
          <a:blip r:embed="rId3"/>
          <a:srcRect t="10777" r="49226" b="38289"/>
          <a:stretch>
            <a:fillRect/>
          </a:stretch>
        </p:blipFill>
        <p:spPr bwMode="auto">
          <a:xfrm>
            <a:off x="4114800" y="1600200"/>
            <a:ext cx="4800600" cy="3975100"/>
          </a:xfrm>
          <a:prstGeom prst="rect">
            <a:avLst/>
          </a:prstGeom>
          <a:noFill/>
          <a:ln w="9525">
            <a:solidFill>
              <a:schemeClr val="bg1"/>
            </a:solidFill>
            <a:miter lim="800000"/>
            <a:headEnd/>
            <a:tailEnd/>
          </a:ln>
        </p:spPr>
      </p:pic>
    </p:spTree>
  </p:cSld>
  <p:clrMapOvr>
    <a:masterClrMapping/>
  </p:clrMapOvr>
  <p:transition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141"/>
                                        </p:tgtEl>
                                        <p:attrNameLst>
                                          <p:attrName>style.visibility</p:attrName>
                                        </p:attrNameLst>
                                      </p:cBhvr>
                                      <p:to>
                                        <p:strVal val="visible"/>
                                      </p:to>
                                    </p:set>
                                    <p:animEffect transition="in" filter="box(out)">
                                      <p:cBhvr>
                                        <p:cTn id="7" dur="500"/>
                                        <p:tgtEl>
                                          <p:spTgt spid="9114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91139"/>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91140">
                                            <p:txEl>
                                              <p:pRg st="0" end="0"/>
                                            </p:txEl>
                                          </p:spTgt>
                                        </p:tgtEl>
                                        <p:attrNameLst>
                                          <p:attrName>style.visibility</p:attrName>
                                        </p:attrNameLst>
                                      </p:cBhvr>
                                      <p:to>
                                        <p:strVal val="visible"/>
                                      </p:to>
                                    </p:set>
                                  </p:childTnLst>
                                </p:cTn>
                              </p:par>
                            </p:childTnLst>
                          </p:cTn>
                        </p:par>
                        <p:par>
                          <p:cTn id="14" fill="hold">
                            <p:stCondLst>
                              <p:cond delay="1500"/>
                            </p:stCondLst>
                            <p:childTnLst>
                              <p:par>
                                <p:cTn id="15" presetID="1" presetClass="entr" presetSubtype="0" fill="hold" grpId="0" nodeType="afterEffect">
                                  <p:stCondLst>
                                    <p:cond delay="0"/>
                                  </p:stCondLst>
                                  <p:childTnLst>
                                    <p:set>
                                      <p:cBhvr>
                                        <p:cTn id="16" dur="1" fill="hold">
                                          <p:stCondLst>
                                            <p:cond delay="499"/>
                                          </p:stCondLst>
                                        </p:cTn>
                                        <p:tgtEl>
                                          <p:spTgt spid="91140">
                                            <p:txEl>
                                              <p:pRg st="1" end="1"/>
                                            </p:txEl>
                                          </p:spTgt>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grpId="0" nodeType="afterEffect">
                                  <p:stCondLst>
                                    <p:cond delay="0"/>
                                  </p:stCondLst>
                                  <p:childTnLst>
                                    <p:set>
                                      <p:cBhvr>
                                        <p:cTn id="19" dur="1" fill="hold">
                                          <p:stCondLst>
                                            <p:cond delay="499"/>
                                          </p:stCondLst>
                                        </p:cTn>
                                        <p:tgtEl>
                                          <p:spTgt spid="91140">
                                            <p:txEl>
                                              <p:pRg st="2" end="2"/>
                                            </p:txEl>
                                          </p:spTgt>
                                        </p:tgtEl>
                                        <p:attrNameLst>
                                          <p:attrName>style.visibility</p:attrName>
                                        </p:attrNameLst>
                                      </p:cBhvr>
                                      <p:to>
                                        <p:strVal val="visible"/>
                                      </p:to>
                                    </p:set>
                                  </p:childTnLst>
                                </p:cTn>
                              </p:par>
                            </p:childTnLst>
                          </p:cTn>
                        </p:par>
                        <p:par>
                          <p:cTn id="20" fill="hold">
                            <p:stCondLst>
                              <p:cond delay="2500"/>
                            </p:stCondLst>
                            <p:childTnLst>
                              <p:par>
                                <p:cTn id="21" presetID="1" presetClass="entr" presetSubtype="0" fill="hold" grpId="0" nodeType="afterEffect">
                                  <p:stCondLst>
                                    <p:cond delay="0"/>
                                  </p:stCondLst>
                                  <p:childTnLst>
                                    <p:set>
                                      <p:cBhvr>
                                        <p:cTn id="22" dur="1" fill="hold">
                                          <p:stCondLst>
                                            <p:cond delay="499"/>
                                          </p:stCondLst>
                                        </p:cTn>
                                        <p:tgtEl>
                                          <p:spTgt spid="91140">
                                            <p:txEl>
                                              <p:pRg st="3" end="3"/>
                                            </p:txEl>
                                          </p:spTgt>
                                        </p:tgtEl>
                                        <p:attrNameLst>
                                          <p:attrName>style.visibility</p:attrName>
                                        </p:attrNameLst>
                                      </p:cBhvr>
                                      <p:to>
                                        <p:strVal val="visible"/>
                                      </p:to>
                                    </p:set>
                                  </p:childTnLst>
                                </p:cTn>
                              </p:par>
                            </p:childTnLst>
                          </p:cTn>
                        </p:par>
                        <p:par>
                          <p:cTn id="23" fill="hold">
                            <p:stCondLst>
                              <p:cond delay="3000"/>
                            </p:stCondLst>
                            <p:childTnLst>
                              <p:par>
                                <p:cTn id="24" presetID="1" presetClass="entr" presetSubtype="0" fill="hold" grpId="0" nodeType="afterEffect">
                                  <p:stCondLst>
                                    <p:cond delay="0"/>
                                  </p:stCondLst>
                                  <p:childTnLst>
                                    <p:set>
                                      <p:cBhvr>
                                        <p:cTn id="25" dur="1" fill="hold">
                                          <p:stCondLst>
                                            <p:cond delay="499"/>
                                          </p:stCondLst>
                                        </p:cTn>
                                        <p:tgtEl>
                                          <p:spTgt spid="9114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utoUpdateAnimBg="0"/>
      <p:bldP spid="91140" grpId="0" build="p" autoUpdateAnimBg="0"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28600"/>
            <a:ext cx="8001000" cy="957263"/>
          </a:xfrm>
        </p:spPr>
        <p:txBody>
          <a:bodyPr/>
          <a:lstStyle/>
          <a:p>
            <a:pPr>
              <a:defRPr/>
            </a:pPr>
            <a:r>
              <a:rPr lang="en-US" dirty="0" smtClean="0"/>
              <a:t>Breakline Collection Approaches (cont.)</a:t>
            </a:r>
            <a:endParaRPr lang="en-US" dirty="0"/>
          </a:p>
        </p:txBody>
      </p:sp>
      <p:sp>
        <p:nvSpPr>
          <p:cNvPr id="3075" name="Rectangle 3"/>
          <p:cNvSpPr>
            <a:spLocks noGrp="1" noChangeArrowheads="1"/>
          </p:cNvSpPr>
          <p:nvPr>
            <p:ph type="body" idx="1"/>
          </p:nvPr>
        </p:nvSpPr>
        <p:spPr>
          <a:xfrm>
            <a:off x="0" y="2057401"/>
            <a:ext cx="3886200" cy="4191000"/>
          </a:xfrm>
        </p:spPr>
        <p:txBody>
          <a:bodyPr/>
          <a:lstStyle/>
          <a:p>
            <a:pPr indent="457200">
              <a:spcBef>
                <a:spcPct val="50000"/>
              </a:spcBef>
            </a:pPr>
            <a:r>
              <a:rPr lang="en-US" sz="2000" dirty="0" smtClean="0"/>
              <a:t>Bare-earth </a:t>
            </a:r>
            <a:r>
              <a:rPr lang="en-US" sz="2000" dirty="0" smtClean="0"/>
              <a:t>LIDAR </a:t>
            </a:r>
            <a:r>
              <a:rPr lang="en-US" sz="2000" dirty="0" smtClean="0"/>
              <a:t>	for </a:t>
            </a:r>
            <a:r>
              <a:rPr lang="en-US" sz="2000" dirty="0" smtClean="0"/>
              <a:t>vertical (Z)</a:t>
            </a:r>
          </a:p>
          <a:p>
            <a:pPr indent="457200">
              <a:spcBef>
                <a:spcPct val="50000"/>
              </a:spcBef>
            </a:pPr>
            <a:r>
              <a:rPr lang="en-US" sz="2000" dirty="0" smtClean="0"/>
              <a:t>Effective terrain </a:t>
            </a:r>
            <a:r>
              <a:rPr lang="en-US" sz="2000" dirty="0" smtClean="0"/>
              <a:t>	modeling </a:t>
            </a:r>
            <a:r>
              <a:rPr lang="en-US" sz="2000" dirty="0" smtClean="0"/>
              <a:t>in </a:t>
            </a:r>
            <a:r>
              <a:rPr lang="en-US" sz="2000" dirty="0" smtClean="0"/>
              <a:t>vegetated 	areas</a:t>
            </a:r>
            <a:endParaRPr lang="en-US" sz="2000" dirty="0" smtClean="0"/>
          </a:p>
          <a:p>
            <a:pPr indent="457200">
              <a:spcBef>
                <a:spcPct val="50000"/>
              </a:spcBef>
            </a:pPr>
            <a:r>
              <a:rPr lang="en-US" sz="2000" dirty="0" smtClean="0"/>
              <a:t>~30% less cost in </a:t>
            </a:r>
            <a:r>
              <a:rPr lang="en-US" sz="2000" dirty="0" smtClean="0"/>
              <a:t>	development</a:t>
            </a:r>
            <a:endParaRPr lang="en-US" sz="2000" dirty="0" smtClean="0"/>
          </a:p>
          <a:p>
            <a:pPr indent="457200">
              <a:spcBef>
                <a:spcPct val="50000"/>
              </a:spcBef>
            </a:pPr>
            <a:r>
              <a:rPr lang="en-US" sz="2000" dirty="0" smtClean="0"/>
              <a:t>NSSDA (FEMA) </a:t>
            </a:r>
            <a:r>
              <a:rPr lang="en-US" sz="2000" dirty="0" smtClean="0"/>
              <a:t>	surface 	accuracy requirements</a:t>
            </a:r>
            <a:endParaRPr lang="en-US" sz="2000" dirty="0" smtClean="0"/>
          </a:p>
          <a:p>
            <a:pPr indent="457200">
              <a:spcBef>
                <a:spcPct val="50000"/>
              </a:spcBef>
            </a:pPr>
            <a:r>
              <a:rPr lang="en-US" sz="2000" dirty="0" smtClean="0"/>
              <a:t>* software </a:t>
            </a:r>
            <a:r>
              <a:rPr lang="en-US" sz="2000" dirty="0" smtClean="0"/>
              <a:t>	dependent</a:t>
            </a:r>
            <a:endParaRPr lang="en-US" sz="2000" dirty="0" smtClean="0"/>
          </a:p>
          <a:p>
            <a:pPr lvl="1" eaLnBrk="1" hangingPunct="1">
              <a:spcBef>
                <a:spcPts val="600"/>
              </a:spcBef>
            </a:pPr>
            <a:endParaRPr lang="en-US" sz="2400" dirty="0" smtClean="0"/>
          </a:p>
          <a:p>
            <a:pPr lvl="1" eaLnBrk="1" hangingPunct="1">
              <a:spcBef>
                <a:spcPts val="600"/>
              </a:spcBef>
            </a:pPr>
            <a:endParaRPr lang="en-US" sz="2400" dirty="0" smtClean="0"/>
          </a:p>
          <a:p>
            <a:pPr eaLnBrk="1" hangingPunct="1">
              <a:spcBef>
                <a:spcPts val="600"/>
              </a:spcBef>
              <a:buFont typeface="Wingdings" pitchFamily="2" charset="2"/>
              <a:buNone/>
            </a:pPr>
            <a:r>
              <a:rPr lang="en-US" sz="2800" dirty="0" smtClean="0"/>
              <a:t>	</a:t>
            </a:r>
          </a:p>
          <a:p>
            <a:pPr eaLnBrk="1" hangingPunct="1">
              <a:spcBef>
                <a:spcPts val="600"/>
              </a:spcBef>
              <a:buFont typeface="Wingdings" pitchFamily="2" charset="2"/>
              <a:buNone/>
            </a:pPr>
            <a:endParaRPr lang="en-US" sz="2800" dirty="0" smtClean="0"/>
          </a:p>
          <a:p>
            <a:pPr lvl="1" eaLnBrk="1" hangingPunct="1"/>
            <a:endParaRPr lang="en-US" sz="2400" dirty="0" smtClean="0"/>
          </a:p>
          <a:p>
            <a:pPr eaLnBrk="1" hangingPunct="1"/>
            <a:endParaRPr lang="en-US" dirty="0" smtClean="0"/>
          </a:p>
        </p:txBody>
      </p:sp>
      <p:pic>
        <p:nvPicPr>
          <p:cNvPr id="4" name="Picture 5" descr="Ortho_station"/>
          <p:cNvPicPr>
            <a:picLocks noChangeAspect="1" noChangeArrowheads="1"/>
          </p:cNvPicPr>
          <p:nvPr/>
        </p:nvPicPr>
        <p:blipFill>
          <a:blip r:embed="rId3"/>
          <a:srcRect/>
          <a:stretch>
            <a:fillRect/>
          </a:stretch>
        </p:blipFill>
        <p:spPr bwMode="auto">
          <a:xfrm>
            <a:off x="4191000" y="1600200"/>
            <a:ext cx="4724400" cy="4176713"/>
          </a:xfrm>
          <a:prstGeom prst="rect">
            <a:avLst/>
          </a:prstGeom>
          <a:noFill/>
          <a:ln w="9525">
            <a:noFill/>
            <a:miter lim="800000"/>
            <a:headEnd/>
            <a:tailEnd/>
          </a:ln>
        </p:spPr>
      </p:pic>
      <p:sp>
        <p:nvSpPr>
          <p:cNvPr id="5" name="Text Box 3"/>
          <p:cNvSpPr txBox="1">
            <a:spLocks noChangeArrowheads="1"/>
          </p:cNvSpPr>
          <p:nvPr/>
        </p:nvSpPr>
        <p:spPr bwMode="auto">
          <a:xfrm>
            <a:off x="457200" y="1508125"/>
            <a:ext cx="3243263" cy="457200"/>
          </a:xfrm>
          <a:prstGeom prst="rect">
            <a:avLst/>
          </a:prstGeom>
          <a:noFill/>
          <a:ln w="9525">
            <a:noFill/>
            <a:miter lim="800000"/>
            <a:headEnd/>
            <a:tailEnd/>
          </a:ln>
        </p:spPr>
        <p:txBody>
          <a:bodyPr>
            <a:spAutoFit/>
          </a:bodyPr>
          <a:lstStyle/>
          <a:p>
            <a:r>
              <a:rPr lang="en-US" dirty="0"/>
              <a:t>Heads-up (2+ 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04800" y="304800"/>
            <a:ext cx="8610600" cy="609600"/>
          </a:xfrm>
        </p:spPr>
        <p:txBody>
          <a:bodyPr/>
          <a:lstStyle/>
          <a:p>
            <a:pPr eaLnBrk="1" hangingPunct="1"/>
            <a:r>
              <a:rPr lang="en-US" dirty="0" smtClean="0"/>
              <a:t>Hydro Breaklines</a:t>
            </a:r>
          </a:p>
        </p:txBody>
      </p:sp>
      <p:sp>
        <p:nvSpPr>
          <p:cNvPr id="67587" name="Text Box 3"/>
          <p:cNvSpPr txBox="1">
            <a:spLocks noChangeArrowheads="1"/>
          </p:cNvSpPr>
          <p:nvPr/>
        </p:nvSpPr>
        <p:spPr bwMode="auto">
          <a:xfrm>
            <a:off x="7224713" y="2743200"/>
            <a:ext cx="1309687" cy="342900"/>
          </a:xfrm>
          <a:prstGeom prst="rect">
            <a:avLst/>
          </a:prstGeom>
          <a:noFill/>
          <a:ln w="9525">
            <a:noFill/>
            <a:miter lim="800000"/>
            <a:headEnd/>
            <a:tailEnd/>
          </a:ln>
        </p:spPr>
        <p:txBody>
          <a:bodyPr>
            <a:spAutoFit/>
          </a:bodyPr>
          <a:lstStyle/>
          <a:p>
            <a:pPr algn="l"/>
            <a:endParaRPr lang="en-US" sz="2400" b="0">
              <a:latin typeface="Times" pitchFamily="18" charset="0"/>
            </a:endParaRPr>
          </a:p>
        </p:txBody>
      </p:sp>
      <p:sp>
        <p:nvSpPr>
          <p:cNvPr id="67588" name="Rectangle 4"/>
          <p:cNvSpPr>
            <a:spLocks noGrp="1" noChangeArrowheads="1"/>
          </p:cNvSpPr>
          <p:nvPr>
            <p:ph type="body" idx="1"/>
          </p:nvPr>
        </p:nvSpPr>
        <p:spPr>
          <a:xfrm>
            <a:off x="0" y="1828800"/>
            <a:ext cx="3810000" cy="3946525"/>
          </a:xfrm>
        </p:spPr>
        <p:txBody>
          <a:bodyPr/>
          <a:lstStyle/>
          <a:p>
            <a:pPr eaLnBrk="1" hangingPunct="1">
              <a:spcBef>
                <a:spcPct val="0"/>
              </a:spcBef>
              <a:spcAft>
                <a:spcPts val="900"/>
              </a:spcAft>
            </a:pPr>
            <a:r>
              <a:rPr lang="en-US" sz="2000" dirty="0" smtClean="0"/>
              <a:t>Hydro breaklines provided allow for DTM development that provides  accurate terrain for watershed modeling, hydraulic &amp; hydrologic modeling, drainage area delineation, and stream channel geomorphology studies</a:t>
            </a:r>
          </a:p>
          <a:p>
            <a:pPr eaLnBrk="1" hangingPunct="1">
              <a:spcBef>
                <a:spcPct val="0"/>
              </a:spcBef>
              <a:spcAft>
                <a:spcPts val="900"/>
              </a:spcAft>
            </a:pPr>
            <a:r>
              <a:rPr lang="en-US" sz="2000" dirty="0" smtClean="0"/>
              <a:t>Breaklines will go around islands in rivers, lakes, etc.</a:t>
            </a:r>
          </a:p>
          <a:p>
            <a:pPr eaLnBrk="1" hangingPunct="1">
              <a:spcBef>
                <a:spcPct val="0"/>
              </a:spcBef>
              <a:spcAft>
                <a:spcPts val="900"/>
              </a:spcAft>
            </a:pPr>
            <a:r>
              <a:rPr lang="en-US" sz="2000" dirty="0" smtClean="0"/>
              <a:t>Waterbodies will be flattened</a:t>
            </a:r>
          </a:p>
        </p:txBody>
      </p:sp>
      <p:pic>
        <p:nvPicPr>
          <p:cNvPr id="67589" name="Picture 5" descr="LiDARDTM_MissouriRiver4b"/>
          <p:cNvPicPr>
            <a:picLocks noChangeAspect="1" noChangeArrowheads="1"/>
          </p:cNvPicPr>
          <p:nvPr/>
        </p:nvPicPr>
        <p:blipFill>
          <a:blip r:embed="rId3">
            <a:lum contrast="20000"/>
          </a:blip>
          <a:srcRect t="10561" r="24638" b="4951"/>
          <a:stretch>
            <a:fillRect/>
          </a:stretch>
        </p:blipFill>
        <p:spPr bwMode="auto">
          <a:xfrm>
            <a:off x="3886200" y="1600200"/>
            <a:ext cx="5105400" cy="4713288"/>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228600"/>
            <a:ext cx="9144000" cy="838200"/>
          </a:xfrm>
        </p:spPr>
        <p:txBody>
          <a:bodyPr/>
          <a:lstStyle/>
          <a:p>
            <a:pPr eaLnBrk="1" hangingPunct="1"/>
            <a:r>
              <a:rPr lang="en-US" sz="2400" smtClean="0"/>
              <a:t>LiDAR and Aerial Imagery Project in Southwest Missouri – Breaklines (cont.)	 </a:t>
            </a:r>
          </a:p>
        </p:txBody>
      </p:sp>
      <p:sp>
        <p:nvSpPr>
          <p:cNvPr id="68611" name="Text Box 3"/>
          <p:cNvSpPr txBox="1">
            <a:spLocks noChangeArrowheads="1"/>
          </p:cNvSpPr>
          <p:nvPr/>
        </p:nvSpPr>
        <p:spPr bwMode="auto">
          <a:xfrm>
            <a:off x="7224713" y="2743200"/>
            <a:ext cx="1309687" cy="342900"/>
          </a:xfrm>
          <a:prstGeom prst="rect">
            <a:avLst/>
          </a:prstGeom>
          <a:noFill/>
          <a:ln w="9525">
            <a:noFill/>
            <a:miter lim="800000"/>
            <a:headEnd/>
            <a:tailEnd/>
          </a:ln>
        </p:spPr>
        <p:txBody>
          <a:bodyPr>
            <a:spAutoFit/>
          </a:bodyPr>
          <a:lstStyle/>
          <a:p>
            <a:pPr algn="l"/>
            <a:endParaRPr lang="en-US" sz="2400" b="0">
              <a:latin typeface="Times" pitchFamily="18" charset="0"/>
            </a:endParaRPr>
          </a:p>
        </p:txBody>
      </p:sp>
      <p:sp>
        <p:nvSpPr>
          <p:cNvPr id="68612" name="Rectangle 4"/>
          <p:cNvSpPr>
            <a:spLocks noGrp="1" noChangeArrowheads="1"/>
          </p:cNvSpPr>
          <p:nvPr>
            <p:ph type="body" idx="1"/>
          </p:nvPr>
        </p:nvSpPr>
        <p:spPr>
          <a:xfrm>
            <a:off x="152400" y="1600200"/>
            <a:ext cx="3962400" cy="4724400"/>
          </a:xfrm>
        </p:spPr>
        <p:txBody>
          <a:bodyPr/>
          <a:lstStyle/>
          <a:p>
            <a:pPr eaLnBrk="1" hangingPunct="1">
              <a:lnSpc>
                <a:spcPct val="80000"/>
              </a:lnSpc>
              <a:buSzPct val="100000"/>
            </a:pPr>
            <a:r>
              <a:rPr lang="en-US" sz="2000" dirty="0" smtClean="0"/>
              <a:t>Linear Features – rivers, streams, ditches</a:t>
            </a:r>
          </a:p>
          <a:p>
            <a:pPr lvl="1" eaLnBrk="1" hangingPunct="1">
              <a:lnSpc>
                <a:spcPct val="80000"/>
              </a:lnSpc>
              <a:spcBef>
                <a:spcPts val="1200"/>
              </a:spcBef>
            </a:pPr>
            <a:r>
              <a:rPr lang="en-US" sz="2000" dirty="0" smtClean="0"/>
              <a:t>Minimum length = client define</a:t>
            </a:r>
          </a:p>
          <a:p>
            <a:pPr lvl="1" eaLnBrk="1" hangingPunct="1">
              <a:lnSpc>
                <a:spcPct val="80000"/>
              </a:lnSpc>
              <a:spcBef>
                <a:spcPts val="1200"/>
              </a:spcBef>
            </a:pPr>
            <a:r>
              <a:rPr lang="en-US" sz="2000" dirty="0" smtClean="0"/>
              <a:t>Double line breakline – client define</a:t>
            </a:r>
          </a:p>
          <a:p>
            <a:pPr lvl="1" eaLnBrk="1" hangingPunct="1">
              <a:lnSpc>
                <a:spcPct val="80000"/>
              </a:lnSpc>
              <a:spcBef>
                <a:spcPts val="1200"/>
              </a:spcBef>
            </a:pPr>
            <a:r>
              <a:rPr lang="en-US" sz="2000" dirty="0" smtClean="0"/>
              <a:t>Breaklines around islands</a:t>
            </a:r>
          </a:p>
          <a:p>
            <a:pPr lvl="1" eaLnBrk="1" hangingPunct="1">
              <a:lnSpc>
                <a:spcPct val="80000"/>
              </a:lnSpc>
              <a:spcBef>
                <a:spcPts val="1200"/>
              </a:spcBef>
            </a:pPr>
            <a:r>
              <a:rPr lang="en-US" sz="2000" dirty="0" smtClean="0"/>
              <a:t>Stream width greater = client define</a:t>
            </a:r>
          </a:p>
          <a:p>
            <a:pPr lvl="1" eaLnBrk="1" hangingPunct="1">
              <a:lnSpc>
                <a:spcPct val="80000"/>
              </a:lnSpc>
              <a:spcBef>
                <a:spcPts val="1200"/>
              </a:spcBef>
            </a:pPr>
            <a:r>
              <a:rPr lang="en-US" sz="2000" dirty="0" smtClean="0"/>
              <a:t>How to handle culverts – hydro connector</a:t>
            </a:r>
          </a:p>
          <a:p>
            <a:pPr lvl="1" eaLnBrk="1" hangingPunct="1">
              <a:lnSpc>
                <a:spcPct val="80000"/>
              </a:lnSpc>
              <a:spcBef>
                <a:spcPts val="1200"/>
              </a:spcBef>
            </a:pPr>
            <a:r>
              <a:rPr lang="en-US" sz="2000" dirty="0" smtClean="0"/>
              <a:t>Bridges – breaklines?</a:t>
            </a:r>
          </a:p>
          <a:p>
            <a:pPr lvl="1" eaLnBrk="1" hangingPunct="1">
              <a:lnSpc>
                <a:spcPct val="80000"/>
              </a:lnSpc>
              <a:spcBef>
                <a:spcPts val="1200"/>
              </a:spcBef>
            </a:pPr>
            <a:r>
              <a:rPr lang="en-US" sz="2000" dirty="0" smtClean="0"/>
              <a:t>Dams – cut through?</a:t>
            </a:r>
          </a:p>
          <a:p>
            <a:pPr lvl="1" eaLnBrk="1" hangingPunct="1">
              <a:lnSpc>
                <a:spcPct val="80000"/>
              </a:lnSpc>
            </a:pPr>
            <a:endParaRPr lang="en-US" sz="1800" dirty="0" smtClean="0"/>
          </a:p>
          <a:p>
            <a:pPr lvl="1" eaLnBrk="1" hangingPunct="1">
              <a:lnSpc>
                <a:spcPct val="80000"/>
              </a:lnSpc>
            </a:pPr>
            <a:endParaRPr lang="en-US" sz="1800" dirty="0" smtClean="0"/>
          </a:p>
        </p:txBody>
      </p:sp>
      <p:pic>
        <p:nvPicPr>
          <p:cNvPr id="68613" name="Picture 6" descr="Wichita_hydrobreaks16.jpg"/>
          <p:cNvPicPr>
            <a:picLocks noChangeAspect="1"/>
          </p:cNvPicPr>
          <p:nvPr/>
        </p:nvPicPr>
        <p:blipFill>
          <a:blip r:embed="rId3"/>
          <a:srcRect/>
          <a:stretch>
            <a:fillRect/>
          </a:stretch>
        </p:blipFill>
        <p:spPr bwMode="auto">
          <a:xfrm>
            <a:off x="4060825" y="1981200"/>
            <a:ext cx="5006975" cy="3749675"/>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304800" y="0"/>
            <a:ext cx="8610600" cy="838200"/>
          </a:xfrm>
        </p:spPr>
        <p:txBody>
          <a:bodyPr/>
          <a:lstStyle/>
          <a:p>
            <a:pPr eaLnBrk="1" hangingPunct="1"/>
            <a:r>
              <a:rPr lang="en-US" sz="2800" dirty="0" smtClean="0"/>
              <a:t>LiDAR and Aerial Imagery Project in Southwest Missouri – Breaklines </a:t>
            </a:r>
            <a:r>
              <a:rPr lang="en-US" sz="2000" dirty="0" smtClean="0"/>
              <a:t>(cont.)</a:t>
            </a:r>
            <a:r>
              <a:rPr lang="en-US" sz="2800" dirty="0" smtClean="0"/>
              <a:t>	 </a:t>
            </a:r>
          </a:p>
        </p:txBody>
      </p:sp>
      <p:sp>
        <p:nvSpPr>
          <p:cNvPr id="69635" name="Text Box 3"/>
          <p:cNvSpPr txBox="1">
            <a:spLocks noChangeArrowheads="1"/>
          </p:cNvSpPr>
          <p:nvPr/>
        </p:nvSpPr>
        <p:spPr bwMode="auto">
          <a:xfrm>
            <a:off x="7224713" y="2743200"/>
            <a:ext cx="1309687" cy="342900"/>
          </a:xfrm>
          <a:prstGeom prst="rect">
            <a:avLst/>
          </a:prstGeom>
          <a:noFill/>
          <a:ln w="9525">
            <a:noFill/>
            <a:miter lim="800000"/>
            <a:headEnd/>
            <a:tailEnd/>
          </a:ln>
        </p:spPr>
        <p:txBody>
          <a:bodyPr>
            <a:spAutoFit/>
          </a:bodyPr>
          <a:lstStyle/>
          <a:p>
            <a:pPr algn="l"/>
            <a:endParaRPr lang="en-US" sz="2400" b="0">
              <a:latin typeface="Times" pitchFamily="18" charset="0"/>
            </a:endParaRPr>
          </a:p>
        </p:txBody>
      </p:sp>
      <p:sp>
        <p:nvSpPr>
          <p:cNvPr id="69636" name="Rectangle 4"/>
          <p:cNvSpPr>
            <a:spLocks noGrp="1" noChangeArrowheads="1"/>
          </p:cNvSpPr>
          <p:nvPr>
            <p:ph type="body" idx="1"/>
          </p:nvPr>
        </p:nvSpPr>
        <p:spPr>
          <a:xfrm>
            <a:off x="609600" y="1600200"/>
            <a:ext cx="8153400" cy="2209800"/>
          </a:xfrm>
        </p:spPr>
        <p:txBody>
          <a:bodyPr/>
          <a:lstStyle/>
          <a:p>
            <a:pPr eaLnBrk="1" hangingPunct="1"/>
            <a:r>
              <a:rPr lang="en-US" sz="2400" dirty="0" smtClean="0"/>
              <a:t>Waterbodies: Lakes, Ponds (does this include wetlands?) </a:t>
            </a:r>
            <a:r>
              <a:rPr lang="en-US" sz="2000" dirty="0" smtClean="0"/>
              <a:t>Minimum size of waterbody = client define (recommend ¼ acre)</a:t>
            </a:r>
          </a:p>
        </p:txBody>
      </p:sp>
      <p:pic>
        <p:nvPicPr>
          <p:cNvPr id="69637" name="Picture 7" descr="Wichita_hydrobreaks4.jpg"/>
          <p:cNvPicPr>
            <a:picLocks noChangeAspect="1"/>
          </p:cNvPicPr>
          <p:nvPr/>
        </p:nvPicPr>
        <p:blipFill>
          <a:blip r:embed="rId3"/>
          <a:srcRect/>
          <a:stretch>
            <a:fillRect/>
          </a:stretch>
        </p:blipFill>
        <p:spPr bwMode="auto">
          <a:xfrm>
            <a:off x="4876800" y="2590800"/>
            <a:ext cx="4040188" cy="3025775"/>
          </a:xfrm>
          <a:prstGeom prst="rect">
            <a:avLst/>
          </a:prstGeom>
          <a:noFill/>
          <a:ln w="9525">
            <a:noFill/>
            <a:miter lim="800000"/>
            <a:headEnd/>
            <a:tailEnd/>
          </a:ln>
        </p:spPr>
      </p:pic>
      <p:pic>
        <p:nvPicPr>
          <p:cNvPr id="69638" name="Picture 8" descr="Wichita_hydrobreaks10.jpg"/>
          <p:cNvPicPr>
            <a:picLocks noChangeAspect="1"/>
          </p:cNvPicPr>
          <p:nvPr/>
        </p:nvPicPr>
        <p:blipFill>
          <a:blip r:embed="rId4"/>
          <a:srcRect/>
          <a:stretch>
            <a:fillRect/>
          </a:stretch>
        </p:blipFill>
        <p:spPr bwMode="auto">
          <a:xfrm>
            <a:off x="685800" y="2438400"/>
            <a:ext cx="3352800" cy="3902075"/>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lstStyle/>
          <a:p>
            <a:r>
              <a:rPr lang="en-US" dirty="0" smtClean="0"/>
              <a:t>If Breaklines are Not Compiled</a:t>
            </a:r>
            <a:endParaRPr lang="en-US" dirty="0"/>
          </a:p>
        </p:txBody>
      </p:sp>
      <p:pic>
        <p:nvPicPr>
          <p:cNvPr id="4" name="Content Placeholder 3" descr="2ft_GSD_DEM.jpg"/>
          <p:cNvPicPr>
            <a:picLocks noGrp="1" noChangeAspect="1"/>
          </p:cNvPicPr>
          <p:nvPr>
            <p:ph idx="1"/>
          </p:nvPr>
        </p:nvPicPr>
        <p:blipFill>
          <a:blip r:embed="rId2"/>
          <a:srcRect l="28573" t="22747" r="19722" b="17503"/>
          <a:stretch>
            <a:fillRect/>
          </a:stretch>
        </p:blipFill>
        <p:spPr>
          <a:xfrm>
            <a:off x="5562600" y="1447800"/>
            <a:ext cx="3429000" cy="3202406"/>
          </a:xfrm>
        </p:spPr>
      </p:pic>
      <p:pic>
        <p:nvPicPr>
          <p:cNvPr id="5" name="Picture 4" descr="2ft_GSD_DTM.jpg"/>
          <p:cNvPicPr>
            <a:picLocks noChangeAspect="1"/>
          </p:cNvPicPr>
          <p:nvPr/>
        </p:nvPicPr>
        <p:blipFill>
          <a:blip r:embed="rId3"/>
          <a:srcRect l="29120" t="23410" r="18464" b="18016"/>
          <a:stretch>
            <a:fillRect/>
          </a:stretch>
        </p:blipFill>
        <p:spPr>
          <a:xfrm>
            <a:off x="2057400" y="3657600"/>
            <a:ext cx="3377856" cy="3050613"/>
          </a:xfrm>
          <a:prstGeom prst="rect">
            <a:avLst/>
          </a:prstGeom>
        </p:spPr>
      </p:pic>
      <p:sp>
        <p:nvSpPr>
          <p:cNvPr id="6" name="TextBox 5"/>
          <p:cNvSpPr txBox="1"/>
          <p:nvPr/>
        </p:nvSpPr>
        <p:spPr>
          <a:xfrm>
            <a:off x="76200" y="1447800"/>
            <a:ext cx="4648200" cy="1815882"/>
          </a:xfrm>
          <a:prstGeom prst="rect">
            <a:avLst/>
          </a:prstGeom>
          <a:noFill/>
        </p:spPr>
        <p:txBody>
          <a:bodyPr wrap="square" rtlCol="0">
            <a:spAutoFit/>
          </a:bodyPr>
          <a:lstStyle/>
          <a:p>
            <a:r>
              <a:rPr lang="en-US" dirty="0" smtClean="0"/>
              <a:t>With LiDAR data, if breaklines are not specified, hydro features will not be as defined</a:t>
            </a:r>
            <a:endParaRPr lang="en-US" dirty="0"/>
          </a:p>
        </p:txBody>
      </p:sp>
    </p:spTree>
  </p:cSld>
  <p:clrMapOvr>
    <a:masterClrMapping/>
  </p:clrMapOvr>
  <p:transition advClick="0" advTm="15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6" descr="LiDAR_DTM.jpg"/>
          <p:cNvPicPr>
            <a:picLocks noChangeAspect="1"/>
          </p:cNvPicPr>
          <p:nvPr/>
        </p:nvPicPr>
        <p:blipFill>
          <a:blip r:embed="rId2"/>
          <a:srcRect/>
          <a:stretch>
            <a:fillRect/>
          </a:stretch>
        </p:blipFill>
        <p:spPr bwMode="auto">
          <a:xfrm>
            <a:off x="0" y="1371600"/>
            <a:ext cx="9144000" cy="5029200"/>
          </a:xfrm>
          <a:prstGeom prst="rect">
            <a:avLst/>
          </a:prstGeom>
          <a:noFill/>
          <a:ln w="9525">
            <a:noFill/>
            <a:miter lim="800000"/>
            <a:headEnd/>
            <a:tailEnd/>
          </a:ln>
        </p:spPr>
      </p:pic>
      <p:sp>
        <p:nvSpPr>
          <p:cNvPr id="8194" name="Title 6"/>
          <p:cNvSpPr>
            <a:spLocks noGrp="1"/>
          </p:cNvSpPr>
          <p:nvPr>
            <p:ph type="title"/>
          </p:nvPr>
        </p:nvSpPr>
        <p:spPr bwMode="auto">
          <a:xfrm>
            <a:off x="457200" y="274638"/>
            <a:ext cx="8229600" cy="79216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smtClean="0"/>
              <a:t>Flight Planning</a:t>
            </a:r>
          </a:p>
        </p:txBody>
      </p:sp>
      <p:sp>
        <p:nvSpPr>
          <p:cNvPr id="6" name="Rectangle 2"/>
          <p:cNvSpPr txBox="1">
            <a:spLocks noChangeArrowheads="1"/>
          </p:cNvSpPr>
          <p:nvPr/>
        </p:nvSpPr>
        <p:spPr>
          <a:xfrm>
            <a:off x="3429000" y="4495800"/>
            <a:ext cx="4876800" cy="1143000"/>
          </a:xfrm>
          <a:prstGeom prst="rect">
            <a:avLst/>
          </a:prstGeom>
          <a:solidFill>
            <a:schemeClr val="accent3">
              <a:alpha val="50000"/>
            </a:schemeClr>
          </a:solidFill>
        </p:spPr>
        <p:txBody>
          <a:bodyPr/>
          <a:lstStyle/>
          <a:p>
            <a:r>
              <a:rPr lang="en-US" sz="3200" b="1" dirty="0" smtClean="0">
                <a:solidFill>
                  <a:srgbClr val="0000CC"/>
                </a:solidFill>
                <a:latin typeface="+mj-lt"/>
              </a:rPr>
              <a:t>How </a:t>
            </a:r>
            <a:r>
              <a:rPr lang="en-US" sz="3200" b="1" dirty="0" smtClean="0">
                <a:solidFill>
                  <a:srgbClr val="0000CC"/>
                </a:solidFill>
                <a:latin typeface="+mj-lt"/>
              </a:rPr>
              <a:t>are LiDAR Projects Planned?</a:t>
            </a:r>
            <a:endParaRPr lang="en-US" sz="3200" b="1" dirty="0">
              <a:solidFill>
                <a:srgbClr val="0000CC"/>
              </a:solidFill>
              <a:latin typeface="+mj-lt"/>
            </a:endParaRPr>
          </a:p>
        </p:txBody>
      </p:sp>
    </p:spTree>
  </p:cSld>
  <p:clrMapOvr>
    <a:masterClrMapping/>
  </p:clrMapOvr>
  <p:transition advClick="0" advTm="7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lstStyle/>
          <a:p>
            <a:r>
              <a:rPr lang="en-US" dirty="0" smtClean="0"/>
              <a:t>Deliverables</a:t>
            </a:r>
            <a:endParaRPr lang="en-US" dirty="0"/>
          </a:p>
        </p:txBody>
      </p:sp>
      <p:pic>
        <p:nvPicPr>
          <p:cNvPr id="7" name="Picture 4" descr="Wichita_hydrobreaks12.jpg"/>
          <p:cNvPicPr>
            <a:picLocks noChangeAspect="1"/>
          </p:cNvPicPr>
          <p:nvPr/>
        </p:nvPicPr>
        <p:blipFill>
          <a:blip r:embed="rId2"/>
          <a:srcRect/>
          <a:stretch>
            <a:fillRect/>
          </a:stretch>
        </p:blipFill>
        <p:spPr bwMode="auto">
          <a:xfrm>
            <a:off x="0" y="1371600"/>
            <a:ext cx="9144000" cy="5003800"/>
          </a:xfrm>
          <a:prstGeom prst="rect">
            <a:avLst/>
          </a:prstGeom>
          <a:noFill/>
          <a:ln w="9525">
            <a:noFill/>
            <a:miter lim="800000"/>
            <a:headEnd/>
            <a:tailEnd/>
          </a:ln>
        </p:spPr>
      </p:pic>
      <p:sp>
        <p:nvSpPr>
          <p:cNvPr id="9" name="Content Placeholder 6"/>
          <p:cNvSpPr txBox="1">
            <a:spLocks/>
          </p:cNvSpPr>
          <p:nvPr/>
        </p:nvSpPr>
        <p:spPr bwMode="auto">
          <a:xfrm>
            <a:off x="2362200" y="3352800"/>
            <a:ext cx="5181600" cy="1066800"/>
          </a:xfrm>
          <a:prstGeom prst="rect">
            <a:avLst/>
          </a:prstGeom>
          <a:solidFill>
            <a:schemeClr val="accent3">
              <a:alpha val="50000"/>
            </a:schemeClr>
          </a:solidFill>
          <a:ln w="9525">
            <a:noFill/>
            <a:miter lim="800000"/>
            <a:headEnd/>
            <a:tailEnd/>
          </a:ln>
        </p:spPr>
        <p:txBody>
          <a:bodyPr vert="horz" wrap="square" lIns="91440" tIns="45720" rIns="91440" bIns="45720" numCol="1" anchor="t" anchorCtr="0" compatLnSpc="1">
            <a:prstTxWarp prst="textNoShape">
              <a:avLst/>
            </a:prstTxWarp>
          </a:bodyPr>
          <a:lstStyle/>
          <a:p>
            <a:pPr lvl="0" eaLnBrk="0" hangingPunct="0">
              <a:spcBef>
                <a:spcPct val="20000"/>
              </a:spcBef>
              <a:defRPr/>
            </a:pPr>
            <a:r>
              <a:rPr lang="en-US" altLang="en-US" sz="3200" b="1" dirty="0" smtClean="0">
                <a:solidFill>
                  <a:srgbClr val="0000CC"/>
                </a:solidFill>
              </a:rPr>
              <a:t>How Do I Know What to </a:t>
            </a:r>
            <a:r>
              <a:rPr lang="en-US" altLang="en-US" sz="3200" b="1" dirty="0">
                <a:solidFill>
                  <a:srgbClr val="0000CC"/>
                </a:solidFill>
              </a:rPr>
              <a:t>A</a:t>
            </a:r>
            <a:r>
              <a:rPr lang="en-US" altLang="en-US" sz="3200" b="1" dirty="0" smtClean="0">
                <a:solidFill>
                  <a:srgbClr val="0000CC"/>
                </a:solidFill>
              </a:rPr>
              <a:t>sk For?</a:t>
            </a:r>
            <a:endParaRPr kumimoji="0" lang="en-US" sz="3200" b="1" i="0" u="none" strike="noStrike" kern="0" cap="none" spc="0" normalizeH="0" baseline="0" noProof="0" dirty="0" smtClean="0">
              <a:ln>
                <a:noFill/>
              </a:ln>
              <a:solidFill>
                <a:srgbClr val="0000CC"/>
              </a:solidFill>
              <a:effectLst/>
              <a:uLnTx/>
              <a:uFillTx/>
              <a:latin typeface="+mj-lt"/>
              <a:ea typeface="+mn-ea"/>
              <a:cs typeface="+mn-cs"/>
            </a:endParaRPr>
          </a:p>
        </p:txBody>
      </p:sp>
    </p:spTree>
  </p:cSld>
  <p:clrMapOvr>
    <a:masterClrMapping/>
  </p:clrMapOvr>
  <p:transition advClick="0" advTm="15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bwMode="auto">
          <a:xfrm>
            <a:off x="457200" y="304800"/>
            <a:ext cx="8229600" cy="762000"/>
          </a:xfrm>
          <a:noFill/>
          <a:ln>
            <a:miter lim="800000"/>
            <a:headEnd/>
            <a:tailEnd/>
          </a:ln>
        </p:spPr>
        <p:txBody>
          <a:bodyPr vert="horz" wrap="square" lIns="91440" tIns="45720" rIns="91440" bIns="45720" numCol="1" anchor="t" anchorCtr="0" compatLnSpc="1">
            <a:prstTxWarp prst="textNoShape">
              <a:avLst/>
            </a:prstTxWarp>
          </a:bodyPr>
          <a:lstStyle/>
          <a:p>
            <a:r>
              <a:rPr lang="en-US" dirty="0" smtClean="0"/>
              <a:t>Deliverables</a:t>
            </a:r>
          </a:p>
        </p:txBody>
      </p:sp>
      <p:sp>
        <p:nvSpPr>
          <p:cNvPr id="3" name="Content Placeholder 2"/>
          <p:cNvSpPr>
            <a:spLocks noGrp="1"/>
          </p:cNvSpPr>
          <p:nvPr>
            <p:ph idx="1"/>
          </p:nvPr>
        </p:nvSpPr>
        <p:spPr>
          <a:xfrm>
            <a:off x="152400" y="1600200"/>
            <a:ext cx="3429000" cy="4525963"/>
          </a:xfrm>
        </p:spPr>
        <p:txBody>
          <a:bodyPr/>
          <a:lstStyle/>
          <a:p>
            <a:pPr>
              <a:defRPr/>
            </a:pPr>
            <a:r>
              <a:rPr lang="en-US" sz="2400" dirty="0" smtClean="0"/>
              <a:t>LIDAR</a:t>
            </a:r>
          </a:p>
          <a:p>
            <a:pPr lvl="1">
              <a:defRPr/>
            </a:pPr>
            <a:r>
              <a:rPr lang="en-US" sz="2400" dirty="0" smtClean="0">
                <a:ea typeface="+mn-ea"/>
                <a:cs typeface="+mn-cs"/>
              </a:rPr>
              <a:t>LAS format </a:t>
            </a:r>
            <a:r>
              <a:rPr lang="en-US" sz="2400" u="sng" dirty="0" smtClean="0">
                <a:ea typeface="+mn-ea"/>
                <a:cs typeface="+mn-cs"/>
                <a:hlinkClick r:id="rId2" tooltip="ASPRS LAS Specification"/>
              </a:rPr>
              <a:t>(ASPRS LAS Specification)</a:t>
            </a:r>
            <a:r>
              <a:rPr lang="en-US" sz="2400" u="sng" dirty="0" smtClean="0">
                <a:ea typeface="+mn-ea"/>
                <a:cs typeface="+mn-cs"/>
              </a:rPr>
              <a:t> (</a:t>
            </a:r>
            <a:r>
              <a:rPr lang="en-US" sz="2400" dirty="0" smtClean="0">
                <a:ea typeface="+mn-ea"/>
                <a:cs typeface="+mn-cs"/>
              </a:rPr>
              <a:t>recommended)</a:t>
            </a:r>
          </a:p>
          <a:p>
            <a:pPr lvl="1">
              <a:defRPr/>
            </a:pPr>
            <a:r>
              <a:rPr lang="en-US" sz="2400" dirty="0" smtClean="0">
                <a:ea typeface="+mn-ea"/>
                <a:cs typeface="+mn-cs"/>
              </a:rPr>
              <a:t>ASCII format </a:t>
            </a:r>
          </a:p>
          <a:p>
            <a:pPr>
              <a:buFontTx/>
              <a:buNone/>
              <a:defRPr/>
            </a:pPr>
            <a:r>
              <a:rPr lang="nb-NO" sz="2400" dirty="0" smtClean="0"/>
              <a:t> Raster Elevation (DEM, DTM, etc.)</a:t>
            </a:r>
            <a:endParaRPr lang="en-US" sz="2400" dirty="0" smtClean="0"/>
          </a:p>
          <a:p>
            <a:pPr lvl="1">
              <a:defRPr/>
            </a:pPr>
            <a:r>
              <a:rPr lang="nb-NO" sz="2400" dirty="0" smtClean="0">
                <a:ea typeface="+mn-ea"/>
                <a:cs typeface="+mn-cs"/>
              </a:rPr>
              <a:t>ESRI Grid</a:t>
            </a:r>
            <a:endParaRPr lang="en-US" sz="2400" dirty="0" smtClean="0">
              <a:ea typeface="+mn-ea"/>
              <a:cs typeface="+mn-cs"/>
            </a:endParaRPr>
          </a:p>
          <a:p>
            <a:pPr lvl="1">
              <a:defRPr/>
            </a:pPr>
            <a:r>
              <a:rPr lang="nb-NO" sz="2400" dirty="0" smtClean="0">
                <a:ea typeface="+mn-ea"/>
                <a:cs typeface="+mn-cs"/>
              </a:rPr>
              <a:t>ASCII Grid</a:t>
            </a:r>
          </a:p>
          <a:p>
            <a:pPr lvl="1">
              <a:defRPr/>
            </a:pPr>
            <a:r>
              <a:rPr lang="nb-NO" sz="2400" dirty="0" smtClean="0"/>
              <a:t>Tins</a:t>
            </a:r>
            <a:endParaRPr lang="en-US" sz="2400" dirty="0" smtClean="0">
              <a:ea typeface="+mn-ea"/>
              <a:cs typeface="+mn-cs"/>
            </a:endParaRPr>
          </a:p>
        </p:txBody>
      </p:sp>
      <p:pic>
        <p:nvPicPr>
          <p:cNvPr id="56324" name="Picture 4" descr="HHD_imageryshade.jpg"/>
          <p:cNvPicPr>
            <a:picLocks noChangeAspect="1"/>
          </p:cNvPicPr>
          <p:nvPr/>
        </p:nvPicPr>
        <p:blipFill>
          <a:blip r:embed="rId3"/>
          <a:srcRect/>
          <a:stretch>
            <a:fillRect/>
          </a:stretch>
        </p:blipFill>
        <p:spPr bwMode="auto">
          <a:xfrm>
            <a:off x="3205163" y="1752600"/>
            <a:ext cx="5795962" cy="4419600"/>
          </a:xfrm>
          <a:prstGeom prst="rect">
            <a:avLst/>
          </a:prstGeom>
          <a:noFill/>
          <a:ln w="9525">
            <a:noFill/>
            <a:miter lim="800000"/>
            <a:headEnd/>
            <a:tailEnd/>
          </a:ln>
        </p:spPr>
      </p:pic>
    </p:spTree>
  </p:cSld>
  <p:clrMapOvr>
    <a:masterClrMapping/>
  </p:clrMapOvr>
  <p:transition advClick="0" advTm="15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bwMode="auto">
          <a:xfrm>
            <a:off x="457200" y="228600"/>
            <a:ext cx="8229600" cy="609600"/>
          </a:xfrm>
          <a:noFill/>
          <a:ln>
            <a:miter lim="800000"/>
            <a:headEnd/>
            <a:tailEnd/>
          </a:ln>
        </p:spPr>
        <p:txBody>
          <a:bodyPr vert="horz" wrap="square" lIns="91440" tIns="45720" rIns="91440" bIns="45720" numCol="1" anchor="t" anchorCtr="0" compatLnSpc="1">
            <a:prstTxWarp prst="textNoShape">
              <a:avLst/>
            </a:prstTxWarp>
          </a:bodyPr>
          <a:lstStyle/>
          <a:p>
            <a:r>
              <a:rPr lang="en-US" dirty="0" smtClean="0"/>
              <a:t>LAS Classifications</a:t>
            </a:r>
          </a:p>
        </p:txBody>
      </p:sp>
      <p:sp>
        <p:nvSpPr>
          <p:cNvPr id="5" name="Rectangle 3"/>
          <p:cNvSpPr txBox="1">
            <a:spLocks noChangeArrowheads="1"/>
          </p:cNvSpPr>
          <p:nvPr/>
        </p:nvSpPr>
        <p:spPr bwMode="auto">
          <a:xfrm>
            <a:off x="1676400" y="1676400"/>
            <a:ext cx="6248400" cy="4648200"/>
          </a:xfrm>
          <a:prstGeom prst="rect">
            <a:avLst/>
          </a:prstGeom>
          <a:noFill/>
          <a:ln w="9525">
            <a:noFill/>
            <a:miter lim="800000"/>
            <a:headEnd/>
            <a:tailEnd/>
          </a:ln>
        </p:spPr>
        <p:txBody>
          <a:bodyPr/>
          <a:lstStyle/>
          <a:p>
            <a:pPr marL="342900" indent="-342900" algn="l" eaLnBrk="0" hangingPunct="0">
              <a:lnSpc>
                <a:spcPct val="80000"/>
              </a:lnSpc>
              <a:spcBef>
                <a:spcPct val="20000"/>
              </a:spcBef>
              <a:buFont typeface="Wingdings" pitchFamily="2" charset="2"/>
              <a:buNone/>
              <a:defRPr/>
            </a:pPr>
            <a:r>
              <a:rPr lang="en-US" sz="1600" b="1" u="sng" kern="0" dirty="0">
                <a:latin typeface="+mn-lt"/>
              </a:rPr>
              <a:t>Classification Code</a:t>
            </a:r>
            <a:r>
              <a:rPr lang="en-US" sz="1600" b="1" kern="0" dirty="0">
                <a:latin typeface="+mn-lt"/>
              </a:rPr>
              <a:t>s		</a:t>
            </a:r>
            <a:r>
              <a:rPr lang="en-US" sz="1600" b="1" u="sng" kern="0" dirty="0">
                <a:latin typeface="+mn-lt"/>
              </a:rPr>
              <a:t>Class</a:t>
            </a:r>
          </a:p>
          <a:p>
            <a:pPr marL="342900" indent="-342900" algn="l" eaLnBrk="0" hangingPunct="0">
              <a:lnSpc>
                <a:spcPct val="80000"/>
              </a:lnSpc>
              <a:spcBef>
                <a:spcPct val="20000"/>
              </a:spcBef>
              <a:buFont typeface="Wingdings" pitchFamily="2" charset="2"/>
              <a:buNone/>
              <a:defRPr/>
            </a:pPr>
            <a:r>
              <a:rPr lang="en-US" sz="1600" b="1" kern="0" dirty="0">
                <a:latin typeface="+mn-lt"/>
              </a:rPr>
              <a:t>		0 		Created, never classified</a:t>
            </a:r>
          </a:p>
          <a:p>
            <a:pPr marL="342900" indent="-342900" algn="l" eaLnBrk="0" hangingPunct="0">
              <a:lnSpc>
                <a:spcPct val="80000"/>
              </a:lnSpc>
              <a:spcBef>
                <a:spcPct val="20000"/>
              </a:spcBef>
              <a:buFont typeface="Wingdings" pitchFamily="2" charset="2"/>
              <a:buNone/>
              <a:defRPr/>
            </a:pPr>
            <a:r>
              <a:rPr lang="en-US" sz="1600" b="1" kern="0" dirty="0">
                <a:latin typeface="+mn-lt"/>
              </a:rPr>
              <a:t>		1		</a:t>
            </a:r>
            <a:r>
              <a:rPr lang="en-US" sz="1600" b="1" kern="0" dirty="0">
                <a:solidFill>
                  <a:srgbClr val="C00000"/>
                </a:solidFill>
                <a:latin typeface="+mn-lt"/>
              </a:rPr>
              <a:t>Unclassified</a:t>
            </a:r>
          </a:p>
          <a:p>
            <a:pPr marL="342900" indent="-342900" algn="l" eaLnBrk="0" hangingPunct="0">
              <a:lnSpc>
                <a:spcPct val="80000"/>
              </a:lnSpc>
              <a:spcBef>
                <a:spcPct val="20000"/>
              </a:spcBef>
              <a:buFont typeface="Wingdings" pitchFamily="2" charset="2"/>
              <a:buNone/>
              <a:defRPr/>
            </a:pPr>
            <a:r>
              <a:rPr lang="en-US" sz="1600" b="1" kern="0" dirty="0">
                <a:latin typeface="+mn-lt"/>
              </a:rPr>
              <a:t>		2		</a:t>
            </a:r>
            <a:r>
              <a:rPr lang="en-US" sz="1600" b="1" kern="0" dirty="0">
                <a:solidFill>
                  <a:srgbClr val="C00000"/>
                </a:solidFill>
                <a:latin typeface="+mn-lt"/>
              </a:rPr>
              <a:t>Ground</a:t>
            </a:r>
          </a:p>
          <a:p>
            <a:pPr marL="342900" indent="-342900" algn="l" eaLnBrk="0" hangingPunct="0">
              <a:lnSpc>
                <a:spcPct val="80000"/>
              </a:lnSpc>
              <a:spcBef>
                <a:spcPct val="20000"/>
              </a:spcBef>
              <a:buFont typeface="Wingdings" pitchFamily="2" charset="2"/>
              <a:buNone/>
              <a:defRPr/>
            </a:pPr>
            <a:r>
              <a:rPr lang="en-US" sz="1600" b="1" kern="0" dirty="0">
                <a:latin typeface="+mn-lt"/>
              </a:rPr>
              <a:t>		3		Low Vegetation</a:t>
            </a:r>
          </a:p>
          <a:p>
            <a:pPr marL="342900" indent="-342900" algn="l" eaLnBrk="0" hangingPunct="0">
              <a:lnSpc>
                <a:spcPct val="80000"/>
              </a:lnSpc>
              <a:spcBef>
                <a:spcPct val="20000"/>
              </a:spcBef>
              <a:buFont typeface="Wingdings" pitchFamily="2" charset="2"/>
              <a:buNone/>
              <a:defRPr/>
            </a:pPr>
            <a:r>
              <a:rPr lang="en-US" sz="1600" b="1" kern="0" dirty="0">
                <a:latin typeface="+mn-lt"/>
              </a:rPr>
              <a:t>		4		Medium Vegetation</a:t>
            </a:r>
          </a:p>
          <a:p>
            <a:pPr marL="342900" indent="-342900" algn="l" eaLnBrk="0" hangingPunct="0">
              <a:lnSpc>
                <a:spcPct val="80000"/>
              </a:lnSpc>
              <a:spcBef>
                <a:spcPct val="20000"/>
              </a:spcBef>
              <a:buFont typeface="Wingdings" pitchFamily="2" charset="2"/>
              <a:buNone/>
              <a:defRPr/>
            </a:pPr>
            <a:r>
              <a:rPr lang="en-US" sz="1600" b="1" kern="0" dirty="0">
                <a:latin typeface="+mn-lt"/>
              </a:rPr>
              <a:t>		5		High Vegetation</a:t>
            </a:r>
          </a:p>
          <a:p>
            <a:pPr marL="342900" indent="-342900" algn="l" eaLnBrk="0" hangingPunct="0">
              <a:lnSpc>
                <a:spcPct val="80000"/>
              </a:lnSpc>
              <a:spcBef>
                <a:spcPct val="20000"/>
              </a:spcBef>
              <a:buFont typeface="Wingdings" pitchFamily="2" charset="2"/>
              <a:buNone/>
              <a:defRPr/>
            </a:pPr>
            <a:r>
              <a:rPr lang="en-US" sz="1600" b="1" kern="0" dirty="0">
                <a:latin typeface="+mn-lt"/>
              </a:rPr>
              <a:t>		6		Building</a:t>
            </a:r>
          </a:p>
          <a:p>
            <a:pPr marL="342900" indent="-342900" algn="l" eaLnBrk="0" hangingPunct="0">
              <a:lnSpc>
                <a:spcPct val="80000"/>
              </a:lnSpc>
              <a:spcBef>
                <a:spcPct val="20000"/>
              </a:spcBef>
              <a:buFont typeface="Wingdings" pitchFamily="2" charset="2"/>
              <a:buNone/>
              <a:defRPr/>
            </a:pPr>
            <a:r>
              <a:rPr lang="en-US" sz="1600" b="1" kern="0" dirty="0">
                <a:latin typeface="+mn-lt"/>
              </a:rPr>
              <a:t>		7		</a:t>
            </a:r>
            <a:r>
              <a:rPr lang="en-US" sz="1600" b="1" kern="0" dirty="0">
                <a:solidFill>
                  <a:srgbClr val="C00000"/>
                </a:solidFill>
                <a:latin typeface="+mn-lt"/>
              </a:rPr>
              <a:t>Low Point (noise)</a:t>
            </a:r>
          </a:p>
          <a:p>
            <a:pPr marL="342900" indent="-342900" algn="l" eaLnBrk="0" hangingPunct="0">
              <a:lnSpc>
                <a:spcPct val="80000"/>
              </a:lnSpc>
              <a:spcBef>
                <a:spcPct val="20000"/>
              </a:spcBef>
              <a:buFont typeface="Wingdings" pitchFamily="2" charset="2"/>
              <a:buNone/>
              <a:defRPr/>
            </a:pPr>
            <a:r>
              <a:rPr lang="en-US" sz="1600" b="1" kern="0" dirty="0">
                <a:latin typeface="+mn-lt"/>
              </a:rPr>
              <a:t>		8		Model Key-point (mass point)</a:t>
            </a:r>
          </a:p>
          <a:p>
            <a:pPr marL="342900" indent="-342900" algn="l" eaLnBrk="0" hangingPunct="0">
              <a:lnSpc>
                <a:spcPct val="80000"/>
              </a:lnSpc>
              <a:spcBef>
                <a:spcPct val="20000"/>
              </a:spcBef>
              <a:buFont typeface="Wingdings" pitchFamily="2" charset="2"/>
              <a:buNone/>
              <a:defRPr/>
            </a:pPr>
            <a:r>
              <a:rPr lang="en-US" sz="1600" b="1" kern="0" dirty="0">
                <a:latin typeface="+mn-lt"/>
              </a:rPr>
              <a:t>		9		</a:t>
            </a:r>
            <a:r>
              <a:rPr lang="en-US" sz="1600" b="1" kern="0" dirty="0">
                <a:solidFill>
                  <a:srgbClr val="C00000"/>
                </a:solidFill>
                <a:latin typeface="+mn-lt"/>
              </a:rPr>
              <a:t>Water</a:t>
            </a:r>
          </a:p>
          <a:p>
            <a:pPr marL="342900" indent="-342900" algn="l" eaLnBrk="0" hangingPunct="0">
              <a:lnSpc>
                <a:spcPct val="80000"/>
              </a:lnSpc>
              <a:spcBef>
                <a:spcPct val="20000"/>
              </a:spcBef>
              <a:buFont typeface="Wingdings" pitchFamily="2" charset="2"/>
              <a:buNone/>
              <a:defRPr/>
            </a:pPr>
            <a:r>
              <a:rPr lang="en-US" sz="1600" b="1" kern="0" dirty="0">
                <a:latin typeface="+mn-lt"/>
              </a:rPr>
              <a:t>		10		Reserved for ASPRS Definition</a:t>
            </a:r>
          </a:p>
          <a:p>
            <a:pPr marL="342900" indent="-342900" algn="l" eaLnBrk="0" hangingPunct="0">
              <a:lnSpc>
                <a:spcPct val="80000"/>
              </a:lnSpc>
              <a:spcBef>
                <a:spcPct val="20000"/>
              </a:spcBef>
              <a:buFont typeface="Wingdings" pitchFamily="2" charset="2"/>
              <a:buNone/>
              <a:defRPr/>
            </a:pPr>
            <a:r>
              <a:rPr lang="en-US" sz="1600" b="1" kern="0" dirty="0">
                <a:latin typeface="+mn-lt"/>
              </a:rPr>
              <a:t>		11		Reserved for ASPRS Definition</a:t>
            </a:r>
          </a:p>
          <a:p>
            <a:pPr marL="342900" indent="-342900" algn="l" eaLnBrk="0" hangingPunct="0">
              <a:lnSpc>
                <a:spcPct val="80000"/>
              </a:lnSpc>
              <a:spcBef>
                <a:spcPct val="20000"/>
              </a:spcBef>
              <a:buFont typeface="Wingdings" pitchFamily="2" charset="2"/>
              <a:buNone/>
              <a:defRPr/>
            </a:pPr>
            <a:r>
              <a:rPr lang="en-US" sz="1600" b="1" kern="0" dirty="0">
                <a:latin typeface="+mn-lt"/>
              </a:rPr>
              <a:t>		12		Overlap Points</a:t>
            </a:r>
          </a:p>
          <a:p>
            <a:pPr marL="342900" indent="-342900" algn="l" eaLnBrk="0" hangingPunct="0">
              <a:lnSpc>
                <a:spcPct val="80000"/>
              </a:lnSpc>
              <a:spcBef>
                <a:spcPct val="20000"/>
              </a:spcBef>
              <a:buFont typeface="Wingdings" pitchFamily="2" charset="2"/>
              <a:buNone/>
              <a:defRPr/>
            </a:pPr>
            <a:r>
              <a:rPr lang="en-US" sz="1600" b="1" kern="0" dirty="0">
                <a:latin typeface="+mn-lt"/>
              </a:rPr>
              <a:t>		13-31		Reserved for ASPRS Definition</a:t>
            </a:r>
          </a:p>
          <a:p>
            <a:pPr marL="342900" indent="-342900" algn="l" eaLnBrk="0" hangingPunct="0">
              <a:lnSpc>
                <a:spcPct val="80000"/>
              </a:lnSpc>
              <a:spcBef>
                <a:spcPct val="20000"/>
              </a:spcBef>
              <a:buFont typeface="Wingdings" pitchFamily="2" charset="2"/>
              <a:buNone/>
              <a:defRPr/>
            </a:pPr>
            <a:r>
              <a:rPr lang="en-US" sz="1600" b="1" kern="0" dirty="0">
                <a:latin typeface="+mn-lt"/>
              </a:rPr>
              <a:t>		32-255		Not reserved currently</a:t>
            </a:r>
          </a:p>
          <a:p>
            <a:pPr marL="342900" indent="-342900" algn="l" eaLnBrk="0" hangingPunct="0">
              <a:lnSpc>
                <a:spcPct val="80000"/>
              </a:lnSpc>
              <a:spcBef>
                <a:spcPct val="20000"/>
              </a:spcBef>
              <a:buFont typeface="Wingdings" pitchFamily="2" charset="2"/>
              <a:buNone/>
              <a:defRPr/>
            </a:pPr>
            <a:r>
              <a:rPr lang="en-US" sz="1600" b="1" i="1" kern="0" dirty="0">
                <a:latin typeface="+mn-lt"/>
              </a:rPr>
              <a:t>		*</a:t>
            </a:r>
            <a:r>
              <a:rPr lang="en-US" sz="1600" b="1" i="1" u="sng" kern="0" dirty="0">
                <a:latin typeface="+mn-lt"/>
              </a:rPr>
              <a:t>Source:</a:t>
            </a:r>
            <a:r>
              <a:rPr lang="en-US" sz="1600" b="1" i="1" kern="0" dirty="0">
                <a:latin typeface="+mn-lt"/>
              </a:rPr>
              <a:t> LAS Specification, Version 1.1 (www.lasformat.org)</a:t>
            </a:r>
          </a:p>
          <a:p>
            <a:pPr marL="342900" indent="-342900" algn="l" eaLnBrk="0" hangingPunct="0">
              <a:lnSpc>
                <a:spcPct val="70000"/>
              </a:lnSpc>
              <a:spcBef>
                <a:spcPct val="20000"/>
              </a:spcBef>
              <a:buFont typeface="Wingdings" pitchFamily="2" charset="2"/>
              <a:buNone/>
              <a:defRPr/>
            </a:pPr>
            <a:endParaRPr lang="en-US" sz="1000" b="1" kern="0" dirty="0">
              <a:latin typeface="+mn-lt"/>
            </a:endParaRPr>
          </a:p>
        </p:txBody>
      </p:sp>
    </p:spTree>
  </p:cSld>
  <p:clrMapOvr>
    <a:masterClrMapping/>
  </p:clrMapOvr>
  <p:transition advClick="0" advTm="15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bwMode="auto">
          <a:xfrm>
            <a:off x="457200" y="152400"/>
            <a:ext cx="8229600" cy="990600"/>
          </a:xfrm>
          <a:noFill/>
          <a:ln>
            <a:miter lim="800000"/>
            <a:headEnd/>
            <a:tailEnd/>
          </a:ln>
        </p:spPr>
        <p:txBody>
          <a:bodyPr vert="horz" wrap="square" lIns="91440" tIns="45720" rIns="91440" bIns="45720" numCol="1" anchor="t" anchorCtr="0" compatLnSpc="1">
            <a:prstTxWarp prst="textNoShape">
              <a:avLst/>
            </a:prstTxWarp>
          </a:bodyPr>
          <a:lstStyle/>
          <a:p>
            <a:r>
              <a:rPr lang="en-US" smtClean="0"/>
              <a:t>Deliverables (cont.)</a:t>
            </a:r>
          </a:p>
        </p:txBody>
      </p:sp>
      <p:sp>
        <p:nvSpPr>
          <p:cNvPr id="3" name="Content Placeholder 2"/>
          <p:cNvSpPr>
            <a:spLocks noGrp="1"/>
          </p:cNvSpPr>
          <p:nvPr>
            <p:ph idx="1"/>
          </p:nvPr>
        </p:nvSpPr>
        <p:spPr>
          <a:xfrm>
            <a:off x="0" y="1371600"/>
            <a:ext cx="3276600" cy="4525962"/>
          </a:xfrm>
        </p:spPr>
        <p:txBody>
          <a:bodyPr/>
          <a:lstStyle/>
          <a:p>
            <a:pPr>
              <a:defRPr/>
            </a:pPr>
            <a:r>
              <a:rPr lang="en-US" sz="2400" dirty="0" smtClean="0"/>
              <a:t>Contours</a:t>
            </a:r>
          </a:p>
          <a:p>
            <a:pPr lvl="1">
              <a:defRPr/>
            </a:pPr>
            <a:r>
              <a:rPr lang="en-US" sz="2400" dirty="0" smtClean="0">
                <a:ea typeface="+mn-ea"/>
                <a:cs typeface="+mn-cs"/>
              </a:rPr>
              <a:t>ESRI </a:t>
            </a:r>
            <a:r>
              <a:rPr lang="en-US" sz="2400" dirty="0" err="1" smtClean="0">
                <a:ea typeface="+mn-ea"/>
                <a:cs typeface="+mn-cs"/>
              </a:rPr>
              <a:t>Geodatabase</a:t>
            </a:r>
            <a:endParaRPr lang="en-US" sz="2400" dirty="0" smtClean="0">
              <a:ea typeface="+mn-ea"/>
              <a:cs typeface="+mn-cs"/>
            </a:endParaRPr>
          </a:p>
          <a:p>
            <a:pPr lvl="1">
              <a:defRPr/>
            </a:pPr>
            <a:r>
              <a:rPr lang="en-US" sz="2400" dirty="0" smtClean="0">
                <a:ea typeface="+mn-ea"/>
                <a:cs typeface="+mn-cs"/>
              </a:rPr>
              <a:t>ESRI </a:t>
            </a:r>
            <a:r>
              <a:rPr lang="en-US" sz="2400" dirty="0" err="1" smtClean="0">
                <a:ea typeface="+mn-ea"/>
                <a:cs typeface="+mn-cs"/>
              </a:rPr>
              <a:t>Shapefile</a:t>
            </a:r>
            <a:endParaRPr lang="en-US" sz="2400" dirty="0" smtClean="0">
              <a:ea typeface="+mn-ea"/>
              <a:cs typeface="+mn-cs"/>
            </a:endParaRPr>
          </a:p>
          <a:p>
            <a:pPr lvl="1">
              <a:defRPr/>
            </a:pPr>
            <a:r>
              <a:rPr lang="en-US" sz="2400" dirty="0" smtClean="0">
                <a:ea typeface="+mn-ea"/>
                <a:cs typeface="+mn-cs"/>
              </a:rPr>
              <a:t>AutoCAD</a:t>
            </a:r>
          </a:p>
          <a:p>
            <a:pPr>
              <a:defRPr/>
            </a:pPr>
            <a:r>
              <a:rPr lang="en-US" sz="2400" dirty="0" smtClean="0"/>
              <a:t>Breaklines</a:t>
            </a:r>
          </a:p>
          <a:p>
            <a:pPr lvl="1">
              <a:defRPr/>
            </a:pPr>
            <a:r>
              <a:rPr lang="en-US" sz="2400" dirty="0" smtClean="0">
                <a:ea typeface="+mn-ea"/>
                <a:cs typeface="+mn-cs"/>
              </a:rPr>
              <a:t>ESRI </a:t>
            </a:r>
            <a:r>
              <a:rPr lang="en-US" sz="2400" dirty="0" err="1" smtClean="0">
                <a:ea typeface="+mn-ea"/>
                <a:cs typeface="+mn-cs"/>
              </a:rPr>
              <a:t>Geodatabase</a:t>
            </a:r>
            <a:endParaRPr lang="en-US" sz="2400" dirty="0" smtClean="0">
              <a:ea typeface="+mn-ea"/>
              <a:cs typeface="+mn-cs"/>
            </a:endParaRPr>
          </a:p>
          <a:p>
            <a:pPr lvl="1">
              <a:defRPr/>
            </a:pPr>
            <a:r>
              <a:rPr lang="en-US" sz="2400" dirty="0" smtClean="0">
                <a:ea typeface="+mn-ea"/>
                <a:cs typeface="+mn-cs"/>
              </a:rPr>
              <a:t>ESRI </a:t>
            </a:r>
            <a:r>
              <a:rPr lang="en-US" sz="2400" dirty="0" err="1" smtClean="0">
                <a:ea typeface="+mn-ea"/>
                <a:cs typeface="+mn-cs"/>
              </a:rPr>
              <a:t>Shapefile</a:t>
            </a:r>
            <a:endParaRPr lang="en-US" sz="2400" dirty="0" smtClean="0">
              <a:ea typeface="+mn-ea"/>
              <a:cs typeface="+mn-cs"/>
            </a:endParaRPr>
          </a:p>
          <a:p>
            <a:pPr lvl="1">
              <a:defRPr/>
            </a:pPr>
            <a:r>
              <a:rPr lang="en-US" sz="2400" dirty="0" smtClean="0">
                <a:ea typeface="+mn-ea"/>
                <a:cs typeface="+mn-cs"/>
              </a:rPr>
              <a:t>AutoCAD</a:t>
            </a:r>
          </a:p>
          <a:p>
            <a:pPr>
              <a:defRPr/>
            </a:pPr>
            <a:r>
              <a:rPr lang="en-US" sz="2400" dirty="0" smtClean="0"/>
              <a:t>Metadata</a:t>
            </a:r>
          </a:p>
          <a:p>
            <a:pPr lvl="1">
              <a:defRPr/>
            </a:pPr>
            <a:r>
              <a:rPr lang="en-US" sz="2400" dirty="0" smtClean="0"/>
              <a:t>xml</a:t>
            </a:r>
            <a:endParaRPr lang="en-US" sz="2400" dirty="0"/>
          </a:p>
        </p:txBody>
      </p:sp>
      <p:pic>
        <p:nvPicPr>
          <p:cNvPr id="57348" name="Picture 8" descr="DTM_Putah_Creek_breakslines_shown.jpg"/>
          <p:cNvPicPr>
            <a:picLocks noChangeAspect="1"/>
          </p:cNvPicPr>
          <p:nvPr/>
        </p:nvPicPr>
        <p:blipFill>
          <a:blip r:embed="rId2"/>
          <a:srcRect/>
          <a:stretch>
            <a:fillRect/>
          </a:stretch>
        </p:blipFill>
        <p:spPr bwMode="auto">
          <a:xfrm>
            <a:off x="3276600" y="4800600"/>
            <a:ext cx="4953000" cy="1828800"/>
          </a:xfrm>
          <a:prstGeom prst="rect">
            <a:avLst/>
          </a:prstGeom>
          <a:noFill/>
          <a:ln w="9525">
            <a:noFill/>
            <a:miter lim="800000"/>
            <a:headEnd/>
            <a:tailEnd/>
          </a:ln>
        </p:spPr>
      </p:pic>
      <p:pic>
        <p:nvPicPr>
          <p:cNvPr id="57349" name="Picture 6"/>
          <p:cNvPicPr>
            <a:picLocks noChangeAspect="1" noChangeArrowheads="1"/>
          </p:cNvPicPr>
          <p:nvPr/>
        </p:nvPicPr>
        <p:blipFill>
          <a:blip r:embed="rId3"/>
          <a:srcRect/>
          <a:stretch>
            <a:fillRect/>
          </a:stretch>
        </p:blipFill>
        <p:spPr bwMode="auto">
          <a:xfrm>
            <a:off x="5638800" y="1524000"/>
            <a:ext cx="3284538" cy="3200400"/>
          </a:xfrm>
          <a:prstGeom prst="rect">
            <a:avLst/>
          </a:prstGeom>
          <a:noFill/>
          <a:ln w="9525">
            <a:noFill/>
            <a:miter lim="800000"/>
            <a:headEnd/>
            <a:tailEnd/>
          </a:ln>
        </p:spPr>
      </p:pic>
    </p:spTree>
  </p:cSld>
  <p:clrMapOvr>
    <a:masterClrMapping/>
  </p:clrMapOvr>
  <p:transition advClick="0" advTm="15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bwMode="auto">
          <a:xfrm>
            <a:off x="457200" y="152400"/>
            <a:ext cx="8229600" cy="990600"/>
          </a:xfrm>
          <a:noFill/>
          <a:ln>
            <a:miter lim="800000"/>
            <a:headEnd/>
            <a:tailEnd/>
          </a:ln>
        </p:spPr>
        <p:txBody>
          <a:bodyPr vert="horz" wrap="square" lIns="91440" tIns="45720" rIns="91440" bIns="45720" numCol="1" anchor="t" anchorCtr="0" compatLnSpc="1">
            <a:prstTxWarp prst="textNoShape">
              <a:avLst/>
            </a:prstTxWarp>
          </a:bodyPr>
          <a:lstStyle/>
          <a:p>
            <a:r>
              <a:rPr lang="en-US" smtClean="0"/>
              <a:t>Derivative Products</a:t>
            </a:r>
          </a:p>
        </p:txBody>
      </p:sp>
      <p:sp>
        <p:nvSpPr>
          <p:cNvPr id="58371" name="Content Placeholder 2"/>
          <p:cNvSpPr>
            <a:spLocks noGrp="1"/>
          </p:cNvSpPr>
          <p:nvPr>
            <p:ph idx="1"/>
          </p:nvPr>
        </p:nvSpPr>
        <p:spPr>
          <a:xfrm>
            <a:off x="457200" y="1600200"/>
            <a:ext cx="3429000" cy="4525963"/>
          </a:xfrm>
        </p:spPr>
        <p:txBody>
          <a:bodyPr/>
          <a:lstStyle/>
          <a:p>
            <a:r>
              <a:rPr lang="en-US" sz="2400" dirty="0" smtClean="0"/>
              <a:t>Above-ground features (ex. vegetation canopy)</a:t>
            </a:r>
          </a:p>
          <a:p>
            <a:r>
              <a:rPr lang="en-US" sz="2400" dirty="0" err="1" smtClean="0"/>
              <a:t>Hillshades</a:t>
            </a:r>
            <a:endParaRPr lang="en-US" sz="2400" dirty="0" smtClean="0"/>
          </a:p>
          <a:p>
            <a:r>
              <a:rPr lang="en-US" sz="2400" dirty="0" smtClean="0"/>
              <a:t>Impervious </a:t>
            </a:r>
            <a:r>
              <a:rPr lang="en-US" sz="2400" dirty="0" smtClean="0"/>
              <a:t>surface</a:t>
            </a:r>
          </a:p>
          <a:p>
            <a:r>
              <a:rPr lang="en-US" sz="2400" dirty="0" smtClean="0"/>
              <a:t>Hydro geodatabase</a:t>
            </a:r>
          </a:p>
          <a:p>
            <a:r>
              <a:rPr lang="en-US" sz="2400" dirty="0" smtClean="0"/>
              <a:t>Feature Extraction (ex. buildings, power lines, etc.)</a:t>
            </a:r>
          </a:p>
          <a:p>
            <a:r>
              <a:rPr lang="en-US" sz="2400" dirty="0" smtClean="0"/>
              <a:t>Fused Datasets</a:t>
            </a:r>
          </a:p>
          <a:p>
            <a:endParaRPr lang="en-US" sz="2400" dirty="0" smtClean="0"/>
          </a:p>
        </p:txBody>
      </p:sp>
      <p:pic>
        <p:nvPicPr>
          <p:cNvPr id="58372" name="Picture 3" descr="Tallahassee_impervious_imagery"/>
          <p:cNvPicPr>
            <a:picLocks noChangeAspect="1" noChangeArrowheads="1"/>
          </p:cNvPicPr>
          <p:nvPr/>
        </p:nvPicPr>
        <p:blipFill>
          <a:blip r:embed="rId2"/>
          <a:srcRect/>
          <a:stretch>
            <a:fillRect/>
          </a:stretch>
        </p:blipFill>
        <p:spPr bwMode="auto">
          <a:xfrm>
            <a:off x="3962400" y="1905000"/>
            <a:ext cx="4959350" cy="4041775"/>
          </a:xfrm>
          <a:prstGeom prst="rect">
            <a:avLst/>
          </a:prstGeom>
          <a:noFill/>
          <a:ln w="9525">
            <a:noFill/>
            <a:miter lim="800000"/>
            <a:headEnd/>
            <a:tailEnd/>
          </a:ln>
        </p:spPr>
      </p:pic>
    </p:spTree>
  </p:cSld>
  <p:clrMapOvr>
    <a:masterClrMapping/>
  </p:clrMapOvr>
  <p:transition advClick="0" advTm="15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bwMode="auto">
          <a:xfrm>
            <a:off x="457200" y="228600"/>
            <a:ext cx="8229600" cy="914400"/>
          </a:xfrm>
          <a:noFill/>
          <a:ln>
            <a:miter lim="800000"/>
            <a:headEnd/>
            <a:tailEnd/>
          </a:ln>
        </p:spPr>
        <p:txBody>
          <a:bodyPr vert="horz" wrap="square" lIns="91440" tIns="45720" rIns="91440" bIns="45720" numCol="1" anchor="t" anchorCtr="0" compatLnSpc="1">
            <a:prstTxWarp prst="textNoShape">
              <a:avLst/>
            </a:prstTxWarp>
          </a:bodyPr>
          <a:lstStyle/>
          <a:p>
            <a:r>
              <a:rPr lang="en-US" smtClean="0"/>
              <a:t>Questions</a:t>
            </a:r>
          </a:p>
        </p:txBody>
      </p:sp>
      <p:sp>
        <p:nvSpPr>
          <p:cNvPr id="59395" name="Content Placeholder 2"/>
          <p:cNvSpPr>
            <a:spLocks noGrp="1"/>
          </p:cNvSpPr>
          <p:nvPr>
            <p:ph idx="1"/>
          </p:nvPr>
        </p:nvSpPr>
        <p:spPr>
          <a:xfrm>
            <a:off x="1066800" y="1371600"/>
            <a:ext cx="6553200" cy="4525963"/>
          </a:xfrm>
        </p:spPr>
        <p:txBody>
          <a:bodyPr/>
          <a:lstStyle/>
          <a:p>
            <a:pPr algn="ctr">
              <a:buFont typeface="Wingdings" pitchFamily="2" charset="2"/>
              <a:buNone/>
            </a:pPr>
            <a:r>
              <a:rPr lang="en-US" altLang="en-US" dirty="0" smtClean="0">
                <a:solidFill>
                  <a:schemeClr val="accent2"/>
                </a:solidFill>
              </a:rPr>
              <a:t>Kenny Legleiter </a:t>
            </a:r>
          </a:p>
          <a:p>
            <a:pPr algn="ctr">
              <a:buFont typeface="Wingdings" pitchFamily="2" charset="2"/>
              <a:buNone/>
            </a:pPr>
            <a:r>
              <a:rPr lang="en-US" altLang="en-US" dirty="0" smtClean="0">
                <a:solidFill>
                  <a:schemeClr val="accent2"/>
                </a:solidFill>
              </a:rPr>
              <a:t>Senior Government Account Manager</a:t>
            </a:r>
          </a:p>
          <a:p>
            <a:pPr algn="ctr">
              <a:buFont typeface="Wingdings" pitchFamily="2" charset="2"/>
              <a:buNone/>
            </a:pPr>
            <a:r>
              <a:rPr lang="en-US" altLang="en-US" dirty="0" smtClean="0">
                <a:solidFill>
                  <a:schemeClr val="accent2"/>
                </a:solidFill>
              </a:rPr>
              <a:t>Merrick &amp; Company</a:t>
            </a:r>
          </a:p>
          <a:p>
            <a:pPr algn="ctr">
              <a:buFont typeface="Wingdings" pitchFamily="2" charset="2"/>
              <a:buNone/>
            </a:pPr>
            <a:r>
              <a:rPr lang="en-US" altLang="en-US" dirty="0" smtClean="0">
                <a:solidFill>
                  <a:schemeClr val="accent2"/>
                </a:solidFill>
              </a:rPr>
              <a:t>303-353-3837</a:t>
            </a:r>
          </a:p>
          <a:p>
            <a:pPr algn="ctr">
              <a:buFont typeface="Wingdings" pitchFamily="2" charset="2"/>
              <a:buNone/>
            </a:pPr>
            <a:r>
              <a:rPr lang="en-US" altLang="en-US" dirty="0" smtClean="0">
                <a:solidFill>
                  <a:schemeClr val="accent2"/>
                </a:solidFill>
                <a:hlinkClick r:id="rId2"/>
              </a:rPr>
              <a:t>Kenny.legleiter@merrick.com</a:t>
            </a:r>
            <a:endParaRPr lang="en-US" altLang="en-US" dirty="0" smtClean="0">
              <a:solidFill>
                <a:schemeClr val="accent2"/>
              </a:solidFill>
            </a:endParaRPr>
          </a:p>
          <a:p>
            <a:pPr algn="ctr">
              <a:buFont typeface="Wingdings" pitchFamily="2" charset="2"/>
              <a:buNone/>
            </a:pPr>
            <a:r>
              <a:rPr lang="en-US" altLang="en-US" dirty="0" smtClean="0">
                <a:solidFill>
                  <a:schemeClr val="accent2"/>
                </a:solidFill>
              </a:rPr>
              <a:t>www.merrick.com</a:t>
            </a:r>
          </a:p>
          <a:p>
            <a:pPr>
              <a:buFont typeface="Wingdings" pitchFamily="2" charset="2"/>
              <a:buNone/>
            </a:pPr>
            <a:endParaRPr lang="en-US" dirty="0" smtClean="0"/>
          </a:p>
        </p:txBody>
      </p:sp>
    </p:spTree>
  </p:cSld>
  <p:clrMapOvr>
    <a:masterClrMapping/>
  </p:clrMapOvr>
  <p:transition advClick="0" advTm="15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76200"/>
            <a:ext cx="7772400" cy="957263"/>
          </a:xfrm>
        </p:spPr>
        <p:txBody>
          <a:bodyPr/>
          <a:lstStyle/>
          <a:p>
            <a:pPr eaLnBrk="1" hangingPunct="1"/>
            <a:r>
              <a:rPr lang="en-US" smtClean="0"/>
              <a:t>Flight Planning</a:t>
            </a:r>
          </a:p>
        </p:txBody>
      </p:sp>
      <p:sp>
        <p:nvSpPr>
          <p:cNvPr id="18435" name="Rectangle 3"/>
          <p:cNvSpPr>
            <a:spLocks noGrp="1" noChangeArrowheads="1"/>
          </p:cNvSpPr>
          <p:nvPr>
            <p:ph type="body" idx="1"/>
          </p:nvPr>
        </p:nvSpPr>
        <p:spPr>
          <a:xfrm>
            <a:off x="381000" y="1600200"/>
            <a:ext cx="8229600" cy="4525963"/>
          </a:xfrm>
        </p:spPr>
        <p:txBody>
          <a:bodyPr/>
          <a:lstStyle/>
          <a:p>
            <a:pPr eaLnBrk="1" hangingPunct="1">
              <a:spcBef>
                <a:spcPct val="0"/>
              </a:spcBef>
              <a:spcAft>
                <a:spcPts val="1200"/>
              </a:spcAft>
              <a:buFont typeface="Wingdings" pitchFamily="2" charset="2"/>
              <a:buNone/>
            </a:pPr>
            <a:r>
              <a:rPr lang="en-US" sz="2400" b="1" dirty="0" smtClean="0"/>
              <a:t>Considerations and Contributing Factors:</a:t>
            </a:r>
          </a:p>
          <a:p>
            <a:pPr eaLnBrk="1" hangingPunct="1">
              <a:spcBef>
                <a:spcPts val="600"/>
              </a:spcBef>
              <a:spcAft>
                <a:spcPts val="600"/>
              </a:spcAft>
              <a:buFont typeface="Wingdings" pitchFamily="2" charset="2"/>
              <a:buChar char="q"/>
            </a:pPr>
            <a:r>
              <a:rPr lang="en-US" sz="2000" dirty="0" smtClean="0"/>
              <a:t>Planned altitudes based on accuracy, terrain and morphology</a:t>
            </a:r>
            <a:br>
              <a:rPr lang="en-US" sz="2000" dirty="0" smtClean="0"/>
            </a:br>
            <a:r>
              <a:rPr lang="en-US" sz="2000" dirty="0" smtClean="0"/>
              <a:t>(i.e., vegetation, urban, etc.) </a:t>
            </a:r>
          </a:p>
          <a:p>
            <a:pPr eaLnBrk="1" hangingPunct="1">
              <a:spcBef>
                <a:spcPts val="600"/>
              </a:spcBef>
              <a:spcAft>
                <a:spcPts val="600"/>
              </a:spcAft>
              <a:buFont typeface="Wingdings" pitchFamily="2" charset="2"/>
              <a:buChar char="q"/>
            </a:pPr>
            <a:r>
              <a:rPr lang="en-US" sz="2000" dirty="0" smtClean="0"/>
              <a:t>End user applications</a:t>
            </a:r>
          </a:p>
          <a:p>
            <a:pPr eaLnBrk="1" hangingPunct="1">
              <a:spcBef>
                <a:spcPts val="600"/>
              </a:spcBef>
              <a:spcAft>
                <a:spcPts val="600"/>
              </a:spcAft>
              <a:buFont typeface="Wingdings" pitchFamily="2" charset="2"/>
              <a:buChar char="q"/>
            </a:pPr>
            <a:r>
              <a:rPr lang="en-US" sz="2000" dirty="0" smtClean="0"/>
              <a:t>Eye safety considerations (3D planning)</a:t>
            </a:r>
          </a:p>
          <a:p>
            <a:pPr eaLnBrk="1" hangingPunct="1">
              <a:spcBef>
                <a:spcPts val="600"/>
              </a:spcBef>
              <a:spcAft>
                <a:spcPts val="600"/>
              </a:spcAft>
              <a:buFont typeface="Wingdings" pitchFamily="2" charset="2"/>
              <a:buChar char="q"/>
            </a:pPr>
            <a:r>
              <a:rPr lang="en-US" sz="2000" dirty="0" smtClean="0"/>
              <a:t>Land use characteristics</a:t>
            </a:r>
          </a:p>
          <a:p>
            <a:pPr eaLnBrk="1" hangingPunct="1">
              <a:spcBef>
                <a:spcPts val="600"/>
              </a:spcBef>
              <a:spcAft>
                <a:spcPts val="600"/>
              </a:spcAft>
              <a:buFont typeface="Wingdings" pitchFamily="2" charset="2"/>
              <a:buChar char="q"/>
            </a:pPr>
            <a:r>
              <a:rPr lang="en-US" sz="2000" dirty="0" smtClean="0"/>
              <a:t>Land cover characteristics</a:t>
            </a:r>
          </a:p>
          <a:p>
            <a:pPr eaLnBrk="1" hangingPunct="1">
              <a:spcBef>
                <a:spcPts val="600"/>
              </a:spcBef>
              <a:spcAft>
                <a:spcPts val="600"/>
              </a:spcAft>
              <a:buFont typeface="Wingdings" pitchFamily="2" charset="2"/>
              <a:buChar char="q"/>
            </a:pPr>
            <a:r>
              <a:rPr lang="en-US" sz="2000" dirty="0" smtClean="0"/>
              <a:t>Restricted flight areas</a:t>
            </a:r>
          </a:p>
          <a:p>
            <a:pPr eaLnBrk="1" hangingPunct="1">
              <a:spcBef>
                <a:spcPts val="600"/>
              </a:spcBef>
              <a:spcAft>
                <a:spcPts val="600"/>
              </a:spcAft>
              <a:buFont typeface="Wingdings" pitchFamily="2" charset="2"/>
              <a:buChar char="q"/>
            </a:pPr>
            <a:r>
              <a:rPr lang="en-US" sz="2000" dirty="0" smtClean="0"/>
              <a:t>Weather factors</a:t>
            </a:r>
          </a:p>
          <a:p>
            <a:pPr eaLnBrk="1" hangingPunct="1"/>
            <a:endParaRPr lang="en-US" sz="2400" dirty="0" smtClean="0"/>
          </a:p>
        </p:txBody>
      </p:sp>
      <p:pic>
        <p:nvPicPr>
          <p:cNvPr id="18436" name="Picture 4" descr="LIDAR Plane side Sep 30"/>
          <p:cNvPicPr>
            <a:picLocks noChangeAspect="1" noChangeArrowheads="1"/>
          </p:cNvPicPr>
          <p:nvPr/>
        </p:nvPicPr>
        <p:blipFill>
          <a:blip r:embed="rId2"/>
          <a:srcRect/>
          <a:stretch>
            <a:fillRect/>
          </a:stretch>
        </p:blipFill>
        <p:spPr bwMode="auto">
          <a:xfrm>
            <a:off x="4425950" y="4114800"/>
            <a:ext cx="4337050" cy="1944688"/>
          </a:xfrm>
          <a:prstGeom prst="rect">
            <a:avLst/>
          </a:prstGeom>
          <a:noFill/>
          <a:ln w="12700">
            <a:solidFill>
              <a:schemeClr val="accent2"/>
            </a:solidFill>
            <a:miter lim="800000"/>
            <a:headEnd/>
            <a:tailEnd/>
          </a:ln>
        </p:spPr>
      </p:pic>
    </p:spTree>
  </p:cSld>
  <p:clrMapOvr>
    <a:masterClrMapping/>
  </p:clrMapOvr>
  <p:transition advClick="0" advTm="10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228600"/>
            <a:ext cx="7772400" cy="804863"/>
          </a:xfrm>
        </p:spPr>
        <p:txBody>
          <a:bodyPr/>
          <a:lstStyle/>
          <a:p>
            <a:pPr eaLnBrk="1" hangingPunct="1"/>
            <a:r>
              <a:rPr lang="en-US" dirty="0" smtClean="0"/>
              <a:t>Flight </a:t>
            </a:r>
            <a:r>
              <a:rPr lang="en-US" dirty="0" smtClean="0"/>
              <a:t>Planning (cont.)</a:t>
            </a:r>
            <a:endParaRPr lang="en-US" dirty="0" smtClean="0"/>
          </a:p>
        </p:txBody>
      </p:sp>
      <p:sp>
        <p:nvSpPr>
          <p:cNvPr id="19459" name="Rectangle 3"/>
          <p:cNvSpPr>
            <a:spLocks noGrp="1" noChangeArrowheads="1"/>
          </p:cNvSpPr>
          <p:nvPr>
            <p:ph type="body" idx="1"/>
          </p:nvPr>
        </p:nvSpPr>
        <p:spPr>
          <a:xfrm>
            <a:off x="609600" y="1600200"/>
            <a:ext cx="8139113" cy="4556125"/>
          </a:xfrm>
        </p:spPr>
        <p:txBody>
          <a:bodyPr/>
          <a:lstStyle/>
          <a:p>
            <a:pPr eaLnBrk="1" hangingPunct="1">
              <a:lnSpc>
                <a:spcPct val="100000"/>
              </a:lnSpc>
              <a:spcBef>
                <a:spcPts val="600"/>
              </a:spcBef>
              <a:spcAft>
                <a:spcPts val="1200"/>
              </a:spcAft>
              <a:buFont typeface="Wingdings" pitchFamily="2" charset="2"/>
              <a:buChar char="q"/>
            </a:pPr>
            <a:r>
              <a:rPr lang="en-US" sz="2400" dirty="0" smtClean="0"/>
              <a:t>Multiple altitudes in high relief areas to maintain accuracy (analogous to scale breaks) and eye safety</a:t>
            </a:r>
          </a:p>
          <a:p>
            <a:pPr eaLnBrk="1" hangingPunct="1">
              <a:lnSpc>
                <a:spcPct val="100000"/>
              </a:lnSpc>
              <a:spcBef>
                <a:spcPts val="600"/>
              </a:spcBef>
              <a:spcAft>
                <a:spcPts val="1200"/>
              </a:spcAft>
              <a:buFont typeface="Wingdings" pitchFamily="2" charset="2"/>
              <a:buChar char="q"/>
            </a:pPr>
            <a:r>
              <a:rPr lang="en-US" sz="2400" dirty="0" smtClean="0"/>
              <a:t>Day/Night flying requires multiple crews (pilot, ground support, and operator) – this can become costly</a:t>
            </a:r>
          </a:p>
          <a:p>
            <a:pPr eaLnBrk="1" hangingPunct="1">
              <a:lnSpc>
                <a:spcPct val="100000"/>
              </a:lnSpc>
              <a:spcBef>
                <a:spcPts val="600"/>
              </a:spcBef>
              <a:spcAft>
                <a:spcPts val="1200"/>
              </a:spcAft>
              <a:buFont typeface="Wingdings" pitchFamily="2" charset="2"/>
              <a:buChar char="q"/>
            </a:pPr>
            <a:r>
              <a:rPr lang="en-US" sz="2400" dirty="0" smtClean="0"/>
              <a:t>River projects cover more land area then is needed</a:t>
            </a:r>
          </a:p>
          <a:p>
            <a:pPr eaLnBrk="1" hangingPunct="1">
              <a:lnSpc>
                <a:spcPct val="100000"/>
              </a:lnSpc>
              <a:spcBef>
                <a:spcPts val="600"/>
              </a:spcBef>
              <a:spcAft>
                <a:spcPts val="1200"/>
              </a:spcAft>
              <a:buFont typeface="Wingdings" pitchFamily="2" charset="2"/>
              <a:buChar char="q"/>
            </a:pPr>
            <a:r>
              <a:rPr lang="en-US" sz="2400" dirty="0" smtClean="0"/>
              <a:t>Predetermine local coordination requirements</a:t>
            </a:r>
          </a:p>
          <a:p>
            <a:pPr eaLnBrk="1" hangingPunct="1">
              <a:lnSpc>
                <a:spcPct val="100000"/>
              </a:lnSpc>
              <a:spcBef>
                <a:spcPts val="600"/>
              </a:spcBef>
              <a:spcAft>
                <a:spcPts val="1200"/>
              </a:spcAft>
              <a:buFont typeface="Wingdings" pitchFamily="2" charset="2"/>
              <a:buChar char="q"/>
            </a:pPr>
            <a:r>
              <a:rPr lang="en-US" sz="2400" dirty="0" smtClean="0"/>
              <a:t>For remote areas, planning base station location ahead of time can save a lot of time</a:t>
            </a:r>
          </a:p>
        </p:txBody>
      </p:sp>
    </p:spTree>
  </p:cSld>
  <p:clrMapOvr>
    <a:masterClrMapping/>
  </p:clrMapOvr>
  <p:transition advClick="0" advTm="10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76200"/>
            <a:ext cx="7772400" cy="957263"/>
          </a:xfrm>
        </p:spPr>
        <p:txBody>
          <a:bodyPr/>
          <a:lstStyle/>
          <a:p>
            <a:pPr eaLnBrk="1" hangingPunct="1"/>
            <a:r>
              <a:rPr lang="en-US" smtClean="0"/>
              <a:t>Mobilization</a:t>
            </a:r>
          </a:p>
        </p:txBody>
      </p:sp>
      <p:sp>
        <p:nvSpPr>
          <p:cNvPr id="25603" name="Rectangle 3"/>
          <p:cNvSpPr>
            <a:spLocks noGrp="1" noChangeArrowheads="1"/>
          </p:cNvSpPr>
          <p:nvPr>
            <p:ph type="body" idx="1"/>
          </p:nvPr>
        </p:nvSpPr>
        <p:spPr>
          <a:xfrm>
            <a:off x="1066800" y="1600200"/>
            <a:ext cx="7239000" cy="4525963"/>
          </a:xfrm>
        </p:spPr>
        <p:txBody>
          <a:bodyPr/>
          <a:lstStyle/>
          <a:p>
            <a:pPr eaLnBrk="1" hangingPunct="1">
              <a:lnSpc>
                <a:spcPct val="100000"/>
              </a:lnSpc>
              <a:spcBef>
                <a:spcPct val="0"/>
              </a:spcBef>
              <a:spcAft>
                <a:spcPts val="1800"/>
              </a:spcAft>
              <a:buFont typeface="Wingdings" pitchFamily="2" charset="2"/>
              <a:buChar char="q"/>
            </a:pPr>
            <a:r>
              <a:rPr lang="en-US" sz="2400" dirty="0" smtClean="0"/>
              <a:t>Mobilization cost to move aircraft and equipment to project site</a:t>
            </a:r>
          </a:p>
          <a:p>
            <a:pPr eaLnBrk="1" hangingPunct="1">
              <a:lnSpc>
                <a:spcPct val="100000"/>
              </a:lnSpc>
              <a:spcBef>
                <a:spcPct val="0"/>
              </a:spcBef>
              <a:spcAft>
                <a:spcPts val="1800"/>
              </a:spcAft>
              <a:buFont typeface="Wingdings" pitchFamily="2" charset="2"/>
              <a:buChar char="q"/>
            </a:pPr>
            <a:r>
              <a:rPr lang="en-US" sz="2400" dirty="0" smtClean="0"/>
              <a:t>Rates </a:t>
            </a:r>
            <a:r>
              <a:rPr lang="en-US" sz="2400" dirty="0" smtClean="0"/>
              <a:t>usually consist of rate per mile for aircraft plus per diem, labor hours, other cost (hanger, gas, etc</a:t>
            </a:r>
            <a:r>
              <a:rPr lang="en-US" sz="2400" dirty="0" smtClean="0"/>
              <a:t>.)</a:t>
            </a:r>
          </a:p>
          <a:p>
            <a:pPr eaLnBrk="1" hangingPunct="1">
              <a:spcBef>
                <a:spcPct val="0"/>
              </a:spcBef>
              <a:spcAft>
                <a:spcPts val="1800"/>
              </a:spcAft>
            </a:pPr>
            <a:r>
              <a:rPr lang="en-US" sz="2400" dirty="0" smtClean="0"/>
              <a:t>Combine multiple projects within a region to lower cost</a:t>
            </a:r>
          </a:p>
          <a:p>
            <a:pPr eaLnBrk="1" hangingPunct="1">
              <a:lnSpc>
                <a:spcPct val="100000"/>
              </a:lnSpc>
              <a:spcBef>
                <a:spcPct val="0"/>
              </a:spcBef>
              <a:spcAft>
                <a:spcPts val="1800"/>
              </a:spcAft>
              <a:buNone/>
            </a:pPr>
            <a:endParaRPr lang="en-US" sz="2400" dirty="0" smtClean="0"/>
          </a:p>
        </p:txBody>
      </p:sp>
    </p:spTree>
  </p:cSld>
  <p:clrMapOvr>
    <a:masterClrMapping/>
  </p:clrMapOvr>
  <p:transition advClick="0" advTm="10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76200"/>
            <a:ext cx="7772400" cy="957263"/>
          </a:xfrm>
        </p:spPr>
        <p:txBody>
          <a:bodyPr/>
          <a:lstStyle/>
          <a:p>
            <a:pPr eaLnBrk="1" hangingPunct="1"/>
            <a:r>
              <a:rPr lang="en-US" smtClean="0"/>
              <a:t>Flight Mission</a:t>
            </a:r>
          </a:p>
        </p:txBody>
      </p:sp>
      <p:sp>
        <p:nvSpPr>
          <p:cNvPr id="26627" name="Rectangle 3"/>
          <p:cNvSpPr>
            <a:spLocks noGrp="1" noChangeArrowheads="1"/>
          </p:cNvSpPr>
          <p:nvPr>
            <p:ph type="body" idx="1"/>
          </p:nvPr>
        </p:nvSpPr>
        <p:spPr>
          <a:xfrm>
            <a:off x="1219200" y="1524000"/>
            <a:ext cx="7391400" cy="4830763"/>
          </a:xfrm>
        </p:spPr>
        <p:txBody>
          <a:bodyPr/>
          <a:lstStyle/>
          <a:p>
            <a:pPr eaLnBrk="1" hangingPunct="1">
              <a:lnSpc>
                <a:spcPct val="100000"/>
              </a:lnSpc>
              <a:spcBef>
                <a:spcPct val="0"/>
              </a:spcBef>
              <a:spcAft>
                <a:spcPts val="1200"/>
              </a:spcAft>
              <a:buFont typeface="Wingdings" pitchFamily="2" charset="2"/>
              <a:buChar char="q"/>
            </a:pPr>
            <a:r>
              <a:rPr lang="en-US" sz="2400" dirty="0" smtClean="0"/>
              <a:t>Airport coordination</a:t>
            </a:r>
          </a:p>
          <a:p>
            <a:pPr eaLnBrk="1" hangingPunct="1">
              <a:lnSpc>
                <a:spcPct val="100000"/>
              </a:lnSpc>
              <a:spcBef>
                <a:spcPct val="0"/>
              </a:spcBef>
              <a:spcAft>
                <a:spcPts val="1200"/>
              </a:spcAft>
              <a:buFont typeface="Wingdings" pitchFamily="2" charset="2"/>
              <a:buChar char="q"/>
            </a:pPr>
            <a:r>
              <a:rPr lang="en-US" sz="2400" dirty="0" smtClean="0"/>
              <a:t>Provide flight plans to FAA and others</a:t>
            </a:r>
          </a:p>
          <a:p>
            <a:pPr eaLnBrk="1" hangingPunct="1">
              <a:lnSpc>
                <a:spcPct val="100000"/>
              </a:lnSpc>
              <a:spcBef>
                <a:spcPct val="0"/>
              </a:spcBef>
              <a:spcAft>
                <a:spcPts val="1200"/>
              </a:spcAft>
              <a:buFont typeface="Wingdings" pitchFamily="2" charset="2"/>
              <a:buChar char="q"/>
            </a:pPr>
            <a:r>
              <a:rPr lang="en-US" sz="2400" dirty="0" smtClean="0"/>
              <a:t>Maintain eye safety altitudes</a:t>
            </a:r>
          </a:p>
          <a:p>
            <a:pPr eaLnBrk="1" hangingPunct="1">
              <a:lnSpc>
                <a:spcPct val="100000"/>
              </a:lnSpc>
              <a:spcBef>
                <a:spcPct val="0"/>
              </a:spcBef>
              <a:spcAft>
                <a:spcPts val="1200"/>
              </a:spcAft>
              <a:buFont typeface="Wingdings" pitchFamily="2" charset="2"/>
              <a:buChar char="q"/>
            </a:pPr>
            <a:r>
              <a:rPr lang="en-US" sz="2400" dirty="0" smtClean="0"/>
              <a:t>Larger cities more problematic</a:t>
            </a:r>
          </a:p>
          <a:p>
            <a:pPr eaLnBrk="1" hangingPunct="1">
              <a:lnSpc>
                <a:spcPct val="100000"/>
              </a:lnSpc>
              <a:spcBef>
                <a:spcPct val="0"/>
              </a:spcBef>
              <a:spcAft>
                <a:spcPts val="1200"/>
              </a:spcAft>
              <a:buFont typeface="Wingdings" pitchFamily="2" charset="2"/>
              <a:buChar char="q"/>
            </a:pPr>
            <a:r>
              <a:rPr lang="en-US" sz="2400" dirty="0" smtClean="0"/>
              <a:t>Restricted airspace surround military and sensitive government buildings (i.e., LANL, White House)</a:t>
            </a:r>
          </a:p>
          <a:p>
            <a:pPr eaLnBrk="1" hangingPunct="1">
              <a:lnSpc>
                <a:spcPct val="100000"/>
              </a:lnSpc>
              <a:spcBef>
                <a:spcPct val="0"/>
              </a:spcBef>
              <a:spcAft>
                <a:spcPts val="1200"/>
              </a:spcAft>
              <a:buFont typeface="Wingdings" pitchFamily="2" charset="2"/>
              <a:buChar char="q"/>
            </a:pPr>
            <a:r>
              <a:rPr lang="en-US" sz="2400" dirty="0" smtClean="0"/>
              <a:t>Daily evaluation of data</a:t>
            </a:r>
          </a:p>
          <a:p>
            <a:pPr eaLnBrk="1" hangingPunct="1">
              <a:lnSpc>
                <a:spcPct val="100000"/>
              </a:lnSpc>
              <a:spcBef>
                <a:spcPct val="0"/>
              </a:spcBef>
              <a:spcAft>
                <a:spcPts val="1200"/>
              </a:spcAft>
              <a:buFont typeface="Wingdings" pitchFamily="2" charset="2"/>
              <a:buChar char="q"/>
            </a:pPr>
            <a:r>
              <a:rPr lang="en-US" sz="2400" dirty="0" smtClean="0"/>
              <a:t>Fly “patch” lines for missing data</a:t>
            </a:r>
          </a:p>
        </p:txBody>
      </p:sp>
    </p:spTree>
  </p:cSld>
  <p:clrMapOvr>
    <a:masterClrMapping/>
  </p:clrMapOvr>
  <p:transition advClick="0" advTm="10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0"/>
            <a:ext cx="7772400" cy="990600"/>
          </a:xfrm>
        </p:spPr>
        <p:txBody>
          <a:bodyPr/>
          <a:lstStyle/>
          <a:p>
            <a:pPr eaLnBrk="1" hangingPunct="1"/>
            <a:r>
              <a:rPr lang="en-US" smtClean="0"/>
              <a:t>Flight Planning Example</a:t>
            </a:r>
            <a:r>
              <a:rPr lang="en-US" sz="2800" smtClean="0"/>
              <a:t/>
            </a:r>
            <a:br>
              <a:rPr lang="en-US" sz="2800" smtClean="0"/>
            </a:br>
            <a:r>
              <a:rPr lang="en-US" sz="2400" smtClean="0"/>
              <a:t>River Corridor Example</a:t>
            </a:r>
          </a:p>
        </p:txBody>
      </p:sp>
      <p:sp>
        <p:nvSpPr>
          <p:cNvPr id="21507" name="Text Box 3"/>
          <p:cNvSpPr txBox="1">
            <a:spLocks noChangeArrowheads="1"/>
          </p:cNvSpPr>
          <p:nvPr/>
        </p:nvSpPr>
        <p:spPr bwMode="auto">
          <a:xfrm>
            <a:off x="2362200" y="2895600"/>
            <a:ext cx="2971800" cy="342900"/>
          </a:xfrm>
          <a:prstGeom prst="rect">
            <a:avLst/>
          </a:prstGeom>
          <a:noFill/>
          <a:ln w="9525">
            <a:noFill/>
            <a:miter lim="800000"/>
            <a:headEnd/>
            <a:tailEnd/>
          </a:ln>
        </p:spPr>
        <p:txBody>
          <a:bodyPr>
            <a:spAutoFit/>
          </a:bodyPr>
          <a:lstStyle/>
          <a:p>
            <a:pPr algn="r" eaLnBrk="1" hangingPunct="1">
              <a:spcBef>
                <a:spcPct val="50000"/>
              </a:spcBef>
            </a:pPr>
            <a:endParaRPr lang="en-US" sz="2400" b="0"/>
          </a:p>
        </p:txBody>
      </p:sp>
      <p:pic>
        <p:nvPicPr>
          <p:cNvPr id="21508" name="Picture 4" descr="Missouri_River_Option_4"/>
          <p:cNvPicPr>
            <a:picLocks noChangeAspect="1" noChangeArrowheads="1"/>
          </p:cNvPicPr>
          <p:nvPr/>
        </p:nvPicPr>
        <p:blipFill>
          <a:blip r:embed="rId2"/>
          <a:srcRect/>
          <a:stretch>
            <a:fillRect/>
          </a:stretch>
        </p:blipFill>
        <p:spPr bwMode="auto">
          <a:xfrm>
            <a:off x="220663" y="2286000"/>
            <a:ext cx="8694737" cy="2540000"/>
          </a:xfrm>
          <a:prstGeom prst="rect">
            <a:avLst/>
          </a:prstGeom>
          <a:noFill/>
          <a:ln w="12700">
            <a:solidFill>
              <a:schemeClr val="accent2"/>
            </a:solidFill>
            <a:miter lim="800000"/>
            <a:headEnd/>
            <a:tailEnd/>
          </a:ln>
        </p:spPr>
      </p:pic>
    </p:spTree>
  </p:cSld>
  <p:clrMapOvr>
    <a:masterClrMapping/>
  </p:clrMapOvr>
  <p:transition advClick="0" advTm="10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bwMode="auto">
          <a:xfrm>
            <a:off x="457200" y="152400"/>
            <a:ext cx="8229600" cy="990600"/>
          </a:xfrm>
          <a:noFill/>
          <a:ln>
            <a:miter lim="800000"/>
            <a:headEnd/>
            <a:tailEnd/>
          </a:ln>
        </p:spPr>
        <p:txBody>
          <a:bodyPr vert="horz" wrap="square" lIns="91440" tIns="45720" rIns="91440" bIns="45720" numCol="1" anchor="t" anchorCtr="0" compatLnSpc="1">
            <a:prstTxWarp prst="textNoShape">
              <a:avLst/>
            </a:prstTxWarp>
          </a:bodyPr>
          <a:lstStyle/>
          <a:p>
            <a:r>
              <a:rPr lang="en-US" smtClean="0"/>
              <a:t>Flight Planning for Large Areas</a:t>
            </a:r>
          </a:p>
        </p:txBody>
      </p:sp>
      <p:pic>
        <p:nvPicPr>
          <p:cNvPr id="4" name="Picture 6" descr="Rainwater_Entire_Project_1pt4m_Sn53"/>
          <p:cNvPicPr>
            <a:picLocks noChangeAspect="1" noChangeArrowheads="1"/>
          </p:cNvPicPr>
          <p:nvPr/>
        </p:nvPicPr>
        <p:blipFill>
          <a:blip r:embed="rId2"/>
          <a:srcRect/>
          <a:stretch>
            <a:fillRect/>
          </a:stretch>
        </p:blipFill>
        <p:spPr bwMode="auto">
          <a:xfrm>
            <a:off x="1828800" y="1447800"/>
            <a:ext cx="7010400" cy="5257800"/>
          </a:xfrm>
          <a:prstGeom prst="rect">
            <a:avLst/>
          </a:prstGeom>
          <a:noFill/>
          <a:ln w="9525">
            <a:noFill/>
            <a:miter lim="800000"/>
            <a:headEnd/>
            <a:tailEnd/>
          </a:ln>
        </p:spPr>
      </p:pic>
    </p:spTree>
  </p:cSld>
  <p:clrMapOvr>
    <a:masterClrMapping/>
  </p:clrMapOvr>
  <p:transition advClick="0" advTm="15000"/>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302E48"/>
            </a:gs>
            <a:gs pos="50000">
              <a:srgbClr val="6666FF"/>
            </a:gs>
            <a:gs pos="100000">
              <a:srgbClr val="302E48"/>
            </a:gs>
          </a:gsLst>
          <a:lin ang="0" scaled="1"/>
        </a:gra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rgbClr val="302E48"/>
            </a:gs>
            <a:gs pos="50000">
              <a:srgbClr val="6666FF"/>
            </a:gs>
            <a:gs pos="100000">
              <a:srgbClr val="302E48"/>
            </a:gs>
          </a:gsLst>
          <a:lin ang="0" scaled="1"/>
        </a:gra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2544</TotalTime>
  <Words>1191</Words>
  <Application>Microsoft Office PowerPoint</Application>
  <PresentationFormat>On-screen Show (4:3)</PresentationFormat>
  <Paragraphs>246</Paragraphs>
  <Slides>35</Slides>
  <Notes>12</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Default Design</vt:lpstr>
      <vt:lpstr>Slide 1</vt:lpstr>
      <vt:lpstr> </vt:lpstr>
      <vt:lpstr>Flight Planning</vt:lpstr>
      <vt:lpstr>Flight Planning</vt:lpstr>
      <vt:lpstr>Flight Planning (cont.)</vt:lpstr>
      <vt:lpstr>Mobilization</vt:lpstr>
      <vt:lpstr>Flight Mission</vt:lpstr>
      <vt:lpstr>Flight Planning Example River Corridor Example</vt:lpstr>
      <vt:lpstr>Flight Planning for Large Areas</vt:lpstr>
      <vt:lpstr>Flight Planning  </vt:lpstr>
      <vt:lpstr>Flight Line Verification</vt:lpstr>
      <vt:lpstr>Slide 12</vt:lpstr>
      <vt:lpstr>Field Verification</vt:lpstr>
      <vt:lpstr>Survey Control</vt:lpstr>
      <vt:lpstr>Survey Control Report</vt:lpstr>
      <vt:lpstr>Potential Sources of Error</vt:lpstr>
      <vt:lpstr>Potential Sources of Error (cont.)</vt:lpstr>
      <vt:lpstr>Potential Sources of Error (cont.)</vt:lpstr>
      <vt:lpstr>Slide 19</vt:lpstr>
      <vt:lpstr>Flight Line Not Calibrated Correctly</vt:lpstr>
      <vt:lpstr>Bore Sighting (Calibration)</vt:lpstr>
      <vt:lpstr>Slide 22</vt:lpstr>
      <vt:lpstr>Specifications Breaklines</vt:lpstr>
      <vt:lpstr>Slide 24</vt:lpstr>
      <vt:lpstr>Breakline Collection Approaches (cont.)</vt:lpstr>
      <vt:lpstr>Hydro Breaklines</vt:lpstr>
      <vt:lpstr>LiDAR and Aerial Imagery Project in Southwest Missouri – Breaklines (cont.)  </vt:lpstr>
      <vt:lpstr>LiDAR and Aerial Imagery Project in Southwest Missouri – Breaklines (cont.)  </vt:lpstr>
      <vt:lpstr>If Breaklines are Not Compiled</vt:lpstr>
      <vt:lpstr>Deliverables</vt:lpstr>
      <vt:lpstr>Deliverables</vt:lpstr>
      <vt:lpstr>LAS Classifications</vt:lpstr>
      <vt:lpstr>Deliverables (cont.)</vt:lpstr>
      <vt:lpstr>Derivative Products</vt:lpstr>
      <vt:lpstr>Questions</vt:lpstr>
    </vt:vector>
  </TitlesOfParts>
  <Company>Merrick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Merrick</dc:creator>
  <cp:lastModifiedBy>Kenny Legleiter</cp:lastModifiedBy>
  <cp:revision>172</cp:revision>
  <dcterms:created xsi:type="dcterms:W3CDTF">2006-07-24T16:19:23Z</dcterms:created>
  <dcterms:modified xsi:type="dcterms:W3CDTF">2008-10-29T05:00:16Z</dcterms:modified>
</cp:coreProperties>
</file>