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5"/>
  </p:notesMasterIdLst>
  <p:sldIdLst>
    <p:sldId id="258" r:id="rId2"/>
    <p:sldId id="361" r:id="rId3"/>
    <p:sldId id="362" r:id="rId4"/>
    <p:sldId id="363" r:id="rId5"/>
    <p:sldId id="353" r:id="rId6"/>
    <p:sldId id="267" r:id="rId7"/>
    <p:sldId id="346" r:id="rId8"/>
    <p:sldId id="364" r:id="rId9"/>
    <p:sldId id="365" r:id="rId10"/>
    <p:sldId id="329" r:id="rId11"/>
    <p:sldId id="345" r:id="rId12"/>
    <p:sldId id="330" r:id="rId13"/>
    <p:sldId id="331" r:id="rId14"/>
    <p:sldId id="332" r:id="rId15"/>
    <p:sldId id="333" r:id="rId16"/>
    <p:sldId id="334" r:id="rId17"/>
    <p:sldId id="335" r:id="rId18"/>
    <p:sldId id="336" r:id="rId19"/>
    <p:sldId id="337" r:id="rId20"/>
    <p:sldId id="338" r:id="rId21"/>
    <p:sldId id="339" r:id="rId22"/>
    <p:sldId id="340" r:id="rId23"/>
    <p:sldId id="370" r:id="rId24"/>
    <p:sldId id="341" r:id="rId25"/>
    <p:sldId id="342" r:id="rId26"/>
    <p:sldId id="343" r:id="rId27"/>
    <p:sldId id="327" r:id="rId28"/>
    <p:sldId id="348" r:id="rId29"/>
    <p:sldId id="349" r:id="rId30"/>
    <p:sldId id="350" r:id="rId31"/>
    <p:sldId id="367" r:id="rId32"/>
    <p:sldId id="366" r:id="rId33"/>
    <p:sldId id="368" r:id="rId34"/>
    <p:sldId id="369" r:id="rId35"/>
    <p:sldId id="372" r:id="rId36"/>
    <p:sldId id="347" r:id="rId37"/>
    <p:sldId id="371" r:id="rId38"/>
    <p:sldId id="306" r:id="rId39"/>
    <p:sldId id="354" r:id="rId40"/>
    <p:sldId id="355" r:id="rId41"/>
    <p:sldId id="374" r:id="rId42"/>
    <p:sldId id="375" r:id="rId43"/>
    <p:sldId id="376" r:id="rId44"/>
    <p:sldId id="377" r:id="rId45"/>
    <p:sldId id="379" r:id="rId46"/>
    <p:sldId id="315" r:id="rId47"/>
    <p:sldId id="316" r:id="rId48"/>
    <p:sldId id="317" r:id="rId49"/>
    <p:sldId id="373" r:id="rId50"/>
    <p:sldId id="278" r:id="rId51"/>
    <p:sldId id="279" r:id="rId52"/>
    <p:sldId id="280" r:id="rId53"/>
    <p:sldId id="281" r:id="rId54"/>
    <p:sldId id="282" r:id="rId55"/>
    <p:sldId id="283" r:id="rId56"/>
    <p:sldId id="288" r:id="rId57"/>
    <p:sldId id="359" r:id="rId58"/>
    <p:sldId id="357" r:id="rId59"/>
    <p:sldId id="358" r:id="rId60"/>
    <p:sldId id="360" r:id="rId61"/>
    <p:sldId id="262" r:id="rId62"/>
    <p:sldId id="356" r:id="rId63"/>
    <p:sldId id="264"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C5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1" autoAdjust="0"/>
  </p:normalViewPr>
  <p:slideViewPr>
    <p:cSldViewPr snapToGrid="0" snapToObjects="1">
      <p:cViewPr varScale="1">
        <p:scale>
          <a:sx n="96" d="100"/>
          <a:sy n="96" d="100"/>
        </p:scale>
        <p:origin x="-42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43E983-7E42-4B9D-90DF-1F94E24BE79C}" type="datetimeFigureOut">
              <a:rPr lang="en-US" smtClean="0"/>
              <a:pPr/>
              <a:t>12/6/2011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DAB3B1-3CD8-4667-98EF-EA116D2745EB}" type="slidenum">
              <a:rPr lang="en-US" smtClean="0"/>
              <a:pPr/>
              <a:t>‹#›</a:t>
            </a:fld>
            <a:endParaRPr lang="en-US"/>
          </a:p>
        </p:txBody>
      </p:sp>
    </p:spTree>
    <p:extLst>
      <p:ext uri="{BB962C8B-B14F-4D97-AF65-F5344CB8AC3E}">
        <p14:creationId xmlns:p14="http://schemas.microsoft.com/office/powerpoint/2010/main" val="38891929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5</a:t>
            </a:fld>
            <a:endParaRPr lang="en-US"/>
          </a:p>
        </p:txBody>
      </p:sp>
    </p:spTree>
    <p:extLst>
      <p:ext uri="{BB962C8B-B14F-4D97-AF65-F5344CB8AC3E}">
        <p14:creationId xmlns:p14="http://schemas.microsoft.com/office/powerpoint/2010/main" val="417739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43000" y="685800"/>
            <a:ext cx="4572000" cy="3429000"/>
          </a:xfrm>
          <a:ln/>
        </p:spPr>
      </p:sp>
      <p:sp>
        <p:nvSpPr>
          <p:cNvPr id="21507" name="Notes Placeholder 2"/>
          <p:cNvSpPr>
            <a:spLocks noGrp="1"/>
          </p:cNvSpPr>
          <p:nvPr>
            <p:ph type="body" idx="1"/>
          </p:nvPr>
        </p:nvSpPr>
        <p:spPr>
          <a:noFill/>
          <a:ln/>
        </p:spPr>
        <p:txBody>
          <a:bodyPr/>
          <a:lstStyle/>
          <a:p>
            <a:endParaRPr lang="en-US" smtClean="0">
              <a:latin typeface="Arial" charset="0"/>
            </a:endParaRPr>
          </a:p>
        </p:txBody>
      </p:sp>
      <p:sp>
        <p:nvSpPr>
          <p:cNvPr id="21508" name="Slide Number Placeholder 3"/>
          <p:cNvSpPr>
            <a:spLocks noGrp="1"/>
          </p:cNvSpPr>
          <p:nvPr>
            <p:ph type="sldNum" sz="quarter" idx="5"/>
          </p:nvPr>
        </p:nvSpPr>
        <p:spPr>
          <a:noFill/>
        </p:spPr>
        <p:txBody>
          <a:bodyPr/>
          <a:lstStyle/>
          <a:p>
            <a:fld id="{AF2BC3B7-745E-48AA-82E4-90B8BA64A1E0}" type="slidenum">
              <a:rPr lang="en-US" smtClean="0">
                <a:latin typeface="Arial" charset="0"/>
              </a:rPr>
              <a:pPr/>
              <a:t>10</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B5B77-4519-43AE-B0BC-D3C0E1CB26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B5B77-4519-43AE-B0BC-D3C0E1CB26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7D711-6677-4CDD-8371-006EF45A6E8B}"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7D711-6677-4CDD-8371-006EF45A6E8B}" type="datetimeFigureOut">
              <a:rPr lang="en-US" smtClean="0"/>
              <a:pPr/>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B5B77-4519-43AE-B0BC-D3C0E1CB26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7D711-6677-4CDD-8371-006EF45A6E8B}" type="datetimeFigureOut">
              <a:rPr lang="en-US" smtClean="0"/>
              <a:pPr/>
              <a:t>12/6/2011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6B5B77-4519-43AE-B0BC-D3C0E1CB26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7D711-6677-4CDD-8371-006EF45A6E8B}" type="datetimeFigureOut">
              <a:rPr lang="en-US" smtClean="0"/>
              <a:pPr/>
              <a:t>12/6/2011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6B5B77-4519-43AE-B0BC-D3C0E1CB26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7D711-6677-4CDD-8371-006EF45A6E8B}" type="datetimeFigureOut">
              <a:rPr lang="en-US" smtClean="0"/>
              <a:pPr/>
              <a:t>12/6/2011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6B5B77-4519-43AE-B0BC-D3C0E1CB26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pPr/>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B5B77-4519-43AE-B0BC-D3C0E1CB26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pPr/>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B5B77-4519-43AE-B0BC-D3C0E1CB26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C7E7D711-6677-4CDD-8371-006EF45A6E8B}" type="datetimeFigureOut">
              <a:rPr lang="en-US" smtClean="0"/>
              <a:pPr/>
              <a:t>12/6/2011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Arial"/>
              </a:defRPr>
            </a:lvl1pPr>
          </a:lstStyle>
          <a:p>
            <a:fld id="{8C6B5B77-4519-43AE-B0BC-D3C0E1CB2607}" type="slidenum">
              <a:rPr lang="en-US" smtClean="0"/>
              <a:pPr/>
              <a:t>‹#›</a:t>
            </a:fld>
            <a:endParaRPr lang="en-US" dirty="0"/>
          </a:p>
        </p:txBody>
      </p:sp>
      <p:pic>
        <p:nvPicPr>
          <p:cNvPr id="9" name="Picture 8" descr="PP_Band_blue.jpg"/>
          <p:cNvPicPr>
            <a:picLocks/>
          </p:cNvPicPr>
          <p:nvPr userDrawn="1"/>
        </p:nvPicPr>
        <p:blipFill>
          <a:blip r:embed="rId13"/>
          <a:stretch>
            <a:fillRect/>
          </a:stretch>
        </p:blipFill>
        <p:spPr>
          <a:xfrm>
            <a:off x="0" y="5417575"/>
            <a:ext cx="9153144" cy="145166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hyperlink" Target="http://www.census.gov/mp/www/cat/geography/006261.html" TargetMode="External"/><Relationship Id="rId18" Type="http://schemas.openxmlformats.org/officeDocument/2006/relationships/hyperlink" Target="http://ftp2.census.gov/plmap/pl_trt/" TargetMode="External"/><Relationship Id="rId26" Type="http://schemas.openxmlformats.org/officeDocument/2006/relationships/hyperlink" Target="http://www.census.gov/geo/www/maps/cousub2k_maps.htm" TargetMode="External"/><Relationship Id="rId39" Type="http://schemas.openxmlformats.org/officeDocument/2006/relationships/hyperlink" Target="http://www.census.gov/geo/www/maps/msa_maps2005/us_wall_1205.html" TargetMode="External"/><Relationship Id="rId21" Type="http://schemas.openxmlformats.org/officeDocument/2006/relationships/hyperlink" Target="http://www.census.gov/geo/www/maps/us_2010_st_cou_wallmap/us_stcou_2010_wallmap.html" TargetMode="External"/><Relationship Id="rId34" Type="http://schemas.openxmlformats.org/officeDocument/2006/relationships/hyperlink" Target="http://www.census.gov/geo/www/cd108th/main108th.html" TargetMode="External"/><Relationship Id="rId42" Type="http://schemas.openxmlformats.org/officeDocument/2006/relationships/hyperlink" Target="http://www.census.gov/geo/www/maps/stcbsa_pg/stBased_200411_nov.htm" TargetMode="External"/><Relationship Id="rId47" Type="http://schemas.openxmlformats.org/officeDocument/2006/relationships/hyperlink" Target="http://www.census.gov/geo/www/mapGallery/macbpage.html" TargetMode="External"/><Relationship Id="rId50" Type="http://schemas.openxmlformats.org/officeDocument/2006/relationships/hyperlink" Target="http://www.census.gov/geo/www/maps/descriptwindows/sup_puma_des.htm" TargetMode="External"/><Relationship Id="rId55" Type="http://schemas.openxmlformats.org/officeDocument/2006/relationships/hyperlink" Target="http://www.census.gov/geo/www/maps/ua2kmaps.htm" TargetMode="External"/><Relationship Id="rId63" Type="http://schemas.openxmlformats.org/officeDocument/2006/relationships/hyperlink" Target="http://www.census.gov/geo/www/maps/descriptwindows/thematicmapdesc.htm" TargetMode="External"/><Relationship Id="rId68" Type="http://schemas.openxmlformats.org/officeDocument/2006/relationships/hyperlink" Target="http://www.census.gov/geo/www/2010census/centerpop2010/centerpop2010.html" TargetMode="External"/><Relationship Id="rId76" Type="http://schemas.openxmlformats.org/officeDocument/2006/relationships/hyperlink" Target="http://www.census.gov/geo/www/maps/aian_wall_map/aian_wall_map.htm" TargetMode="External"/><Relationship Id="rId7" Type="http://schemas.openxmlformats.org/officeDocument/2006/relationships/hyperlink" Target="http://www.census.gov/geo/www/maps/apport2010_map1.pdf" TargetMode="External"/><Relationship Id="rId71" Type="http://schemas.openxmlformats.org/officeDocument/2006/relationships/hyperlink" Target="http://www.census.gov/geo/www/maps/2010_census_nighttime_map/nighttime_map_2010.html" TargetMode="External"/><Relationship Id="rId2" Type="http://schemas.openxmlformats.org/officeDocument/2006/relationships/notesSlide" Target="../notesSlides/notesSlide1.xml"/><Relationship Id="rId16" Type="http://schemas.openxmlformats.org/officeDocument/2006/relationships/hyperlink" Target="http://ftp2.census.gov/geo/maps/blk1990/" TargetMode="External"/><Relationship Id="rId29" Type="http://schemas.openxmlformats.org/officeDocument/2006/relationships/hyperlink" Target="http://www.census.gov/geo/www/bas/bas11/bas11_download.html" TargetMode="External"/><Relationship Id="rId11" Type="http://schemas.openxmlformats.org/officeDocument/2006/relationships/hyperlink" Target="http://www.census.gov/geo/www/maps/descriptwindows/aian_blockmaps.htm" TargetMode="External"/><Relationship Id="rId24" Type="http://schemas.openxmlformats.org/officeDocument/2006/relationships/hyperlink" Target="http://www.census.gov/geo/www/maps/stco_02.htm" TargetMode="External"/><Relationship Id="rId32" Type="http://schemas.openxmlformats.org/officeDocument/2006/relationships/hyperlink" Target="http://www.census.gov/geo/www/maps/cd110/cd110_mainPage.htm" TargetMode="External"/><Relationship Id="rId37" Type="http://schemas.openxmlformats.org/officeDocument/2006/relationships/hyperlink" Target="http://www.census.gov/geo/www/maps/msa_maps2007/us_wall_1107.html" TargetMode="External"/><Relationship Id="rId40" Type="http://schemas.openxmlformats.org/officeDocument/2006/relationships/hyperlink" Target="http://www.census.gov/geo/www/maps/msa_maps2004/us_wall_1104.htm" TargetMode="External"/><Relationship Id="rId45" Type="http://schemas.openxmlformats.org/officeDocument/2006/relationships/hyperlink" Target="http://www.census.gov/geo/www/maps/msa_maps2003/main_necta_2003.htm" TargetMode="External"/><Relationship Id="rId53" Type="http://schemas.openxmlformats.org/officeDocument/2006/relationships/hyperlink" Target="http://www.census.gov/geo/www/maps/puma5pct.htm" TargetMode="External"/><Relationship Id="rId58" Type="http://schemas.openxmlformats.org/officeDocument/2006/relationships/hyperlink" Target="https://censuscatalog.mso.census.gov/esales/" TargetMode="External"/><Relationship Id="rId66" Type="http://schemas.openxmlformats.org/officeDocument/2006/relationships/hyperlink" Target="http://www.census.gov/geo/www/maps/2010_census_profile_maps/census_profile_2010_main.html" TargetMode="External"/><Relationship Id="rId74" Type="http://schemas.openxmlformats.org/officeDocument/2006/relationships/hyperlink" Target="http://www.census.gov/geo/www/maps/MSRiverAreaMaps/miss_flooding_may2011.html" TargetMode="External"/><Relationship Id="rId79" Type="http://schemas.openxmlformats.org/officeDocument/2006/relationships/image" Target="../media/image3.jpg"/><Relationship Id="rId5" Type="http://schemas.openxmlformats.org/officeDocument/2006/relationships/hyperlink" Target="http://www.census.gov/geo/www/maps/pl10_map_suite/cou_block.html" TargetMode="External"/><Relationship Id="rId61" Type="http://schemas.openxmlformats.org/officeDocument/2006/relationships/hyperlink" Target="http://www.census.gov/geo/www/maps/descriptwindows/legislative.htm" TargetMode="External"/><Relationship Id="rId10" Type="http://schemas.openxmlformats.org/officeDocument/2006/relationships/hyperlink" Target="http://www.census.gov/geo/www/maps/tbtrmaps.htm" TargetMode="External"/><Relationship Id="rId19" Type="http://schemas.openxmlformats.org/officeDocument/2006/relationships/hyperlink" Target="http://ftp2.census.gov/geo/maps/trt1990/" TargetMode="External"/><Relationship Id="rId31" Type="http://schemas.openxmlformats.org/officeDocument/2006/relationships/hyperlink" Target="http://www.census.gov/geo/www/maps/cd111/cd111_mainPage.htm" TargetMode="External"/><Relationship Id="rId44" Type="http://schemas.openxmlformats.org/officeDocument/2006/relationships/hyperlink" Target="http://www.census.gov/geo/www/maps/msa_maps2006/necta_wall_1206.html" TargetMode="External"/><Relationship Id="rId52" Type="http://schemas.openxmlformats.org/officeDocument/2006/relationships/hyperlink" Target="http://www.census.gov/geo/www/maps/descriptwindows/puma5_des.htm" TargetMode="External"/><Relationship Id="rId60" Type="http://schemas.openxmlformats.org/officeDocument/2006/relationships/hyperlink" Target="http://ftp2.census.gov/plmap/pl_blk/" TargetMode="External"/><Relationship Id="rId65" Type="http://schemas.openxmlformats.org/officeDocument/2006/relationships/hyperlink" Target="http://www.census.gov/geo/www/maps/2010pop/2010popmaps.html" TargetMode="External"/><Relationship Id="rId73" Type="http://schemas.openxmlformats.org/officeDocument/2006/relationships/hyperlink" Target="http://www.census.gov/geo/www/mapGallery/USPD-1990.html" TargetMode="External"/><Relationship Id="rId78" Type="http://schemas.openxmlformats.org/officeDocument/2006/relationships/hyperlink" Target="http://www.census.gov/population/www/cen2000/atlas.html" TargetMode="External"/><Relationship Id="rId4" Type="http://schemas.openxmlformats.org/officeDocument/2006/relationships/hyperlink" Target="http://www.census.gov/geo/www/maps/pl10_map_suite/sch_dist.html" TargetMode="External"/><Relationship Id="rId9" Type="http://schemas.openxmlformats.org/officeDocument/2006/relationships/hyperlink" Target="http://www.census.gov/geo/www/maps/descriptwindows/tribltrt.html" TargetMode="External"/><Relationship Id="rId14" Type="http://schemas.openxmlformats.org/officeDocument/2006/relationships/hyperlink" Target="http://www.census.gov/geo/www/maps/descriptwindows/census_blockmaps.htm" TargetMode="External"/><Relationship Id="rId22" Type="http://schemas.openxmlformats.org/officeDocument/2006/relationships/hyperlink" Target="http://www.census.gov/geo/www/maps/stco_wall_2003/stco03_wallmap.htm" TargetMode="External"/><Relationship Id="rId27" Type="http://schemas.openxmlformats.org/officeDocument/2006/relationships/hyperlink" Target="http://www.census.gov/geo/www/us_regdiv.pdf" TargetMode="External"/><Relationship Id="rId30" Type="http://schemas.openxmlformats.org/officeDocument/2006/relationships/hyperlink" Target="http://www.census.gov/geo/www/maps/cd112/cd112_mainPage.html" TargetMode="External"/><Relationship Id="rId35" Type="http://schemas.openxmlformats.org/officeDocument/2006/relationships/hyperlink" Target="http://www.census.gov/geo/www/maps/msa_maps2009/us_wall_1209.html" TargetMode="External"/><Relationship Id="rId43" Type="http://schemas.openxmlformats.org/officeDocument/2006/relationships/hyperlink" Target="http://www.census.gov/geo/www/maps/stcbsa_pg/main_stBased_2003.htm" TargetMode="External"/><Relationship Id="rId48" Type="http://schemas.openxmlformats.org/officeDocument/2006/relationships/hyperlink" Target="http://www.census.gov/geo/www/mapGallery/msa98map.html" TargetMode="External"/><Relationship Id="rId56" Type="http://schemas.openxmlformats.org/officeDocument/2006/relationships/hyperlink" Target="http://www.census.gov/geo/www/maps/descriptwindows/uc2kdes.htm" TargetMode="External"/><Relationship Id="rId64" Type="http://schemas.openxmlformats.org/officeDocument/2006/relationships/hyperlink" Target="http://www.census.gov/geo/www/maps/2010_census_density_map/us_popdensity_2010map.pdf" TargetMode="External"/><Relationship Id="rId69" Type="http://schemas.openxmlformats.org/officeDocument/2006/relationships/hyperlink" Target="http://www.census.gov/geo/www/cenpop/cntpop2k.html" TargetMode="External"/><Relationship Id="rId77" Type="http://schemas.openxmlformats.org/officeDocument/2006/relationships/hyperlink" Target="http://www.census.gov/geo/www/maps/descriptwindows/usdiv_des.htm" TargetMode="External"/><Relationship Id="rId8" Type="http://schemas.openxmlformats.org/officeDocument/2006/relationships/hyperlink" Target="http://www.census.gov/geo/www/maps/tea2010/teamap.html" TargetMode="External"/><Relationship Id="rId51" Type="http://schemas.openxmlformats.org/officeDocument/2006/relationships/hyperlink" Target="http://www.census.gov/geo/www/maps/sup_puma.htm" TargetMode="External"/><Relationship Id="rId72" Type="http://schemas.openxmlformats.org/officeDocument/2006/relationships/hyperlink" Target="http://www.census.gov/geo/www/mapGallery/2kpopden.html" TargetMode="External"/><Relationship Id="rId80" Type="http://schemas.openxmlformats.org/officeDocument/2006/relationships/image" Target="../media/image4.jpg"/><Relationship Id="rId3" Type="http://schemas.openxmlformats.org/officeDocument/2006/relationships/hyperlink" Target="http://www.census.gov/geo/www/maps/DC10_GUBlkMap/dc10blk_main.html" TargetMode="External"/><Relationship Id="rId12" Type="http://schemas.openxmlformats.org/officeDocument/2006/relationships/hyperlink" Target="http://ftp2.census.gov/geo/maps/blk2000/AIANHH/" TargetMode="External"/><Relationship Id="rId17" Type="http://schemas.openxmlformats.org/officeDocument/2006/relationships/hyperlink" Target="http://www.census.gov/geo/www/maps/descriptwindows/outline.htm" TargetMode="External"/><Relationship Id="rId25" Type="http://schemas.openxmlformats.org/officeDocument/2006/relationships/hyperlink" Target="http://www.census.gov/geo/www/mapGallery/stco_90.pdf" TargetMode="External"/><Relationship Id="rId33" Type="http://schemas.openxmlformats.org/officeDocument/2006/relationships/hyperlink" Target="http://www.census.gov/geo/www/maps/cd109/cd109_mainPage.htm" TargetMode="External"/><Relationship Id="rId38" Type="http://schemas.openxmlformats.org/officeDocument/2006/relationships/hyperlink" Target="http://www.census.gov/geo/www/maps/msa_maps2006/us_wall_1206.html" TargetMode="External"/><Relationship Id="rId46" Type="http://schemas.openxmlformats.org/officeDocument/2006/relationships/hyperlink" Target="http://www.census.gov/geo/www/mapGallery/mapage.html" TargetMode="External"/><Relationship Id="rId59" Type="http://schemas.openxmlformats.org/officeDocument/2006/relationships/hyperlink" Target="http://www.census.gov/geo/www/maps/descriptwindows/countyblock.htm" TargetMode="External"/><Relationship Id="rId67" Type="http://schemas.openxmlformats.org/officeDocument/2006/relationships/hyperlink" Target="http://www.census.gov/geo/www/maps/st_profile.htm" TargetMode="External"/><Relationship Id="rId20" Type="http://schemas.openxmlformats.org/officeDocument/2006/relationships/hyperlink" Target="http://www.census.gov/econ/census07/www/geography/maps/about_maps.html" TargetMode="External"/><Relationship Id="rId41" Type="http://schemas.openxmlformats.org/officeDocument/2006/relationships/hyperlink" Target="http://www.census.gov/geo/www/maps/msa_maps2003/main_us_wall_2003.htm" TargetMode="External"/><Relationship Id="rId54" Type="http://schemas.openxmlformats.org/officeDocument/2006/relationships/hyperlink" Target="http://www.census.gov/geo/www/maps/descriptwindows/ua2kdes.htm" TargetMode="External"/><Relationship Id="rId62" Type="http://schemas.openxmlformats.org/officeDocument/2006/relationships/hyperlink" Target="http://ftp2.census.gov/plmap/pl_vtd/" TargetMode="External"/><Relationship Id="rId70" Type="http://schemas.openxmlformats.org/officeDocument/2006/relationships/hyperlink" Target="http://www.census.gov/geo/www/2010census/centerpop2010/historical/historical_centerpop.html" TargetMode="External"/><Relationship Id="rId75" Type="http://schemas.openxmlformats.org/officeDocument/2006/relationships/hyperlink" Target="http://www.census.gov/geo/www/maps/aian2010_wall_map/aian_wall_map.html" TargetMode="External"/><Relationship Id="rId1" Type="http://schemas.openxmlformats.org/officeDocument/2006/relationships/slideLayout" Target="../slideLayouts/slideLayout2.xml"/><Relationship Id="rId6" Type="http://schemas.openxmlformats.org/officeDocument/2006/relationships/hyperlink" Target="http://www.census.gov/geo/www/maps/pl10_map_suite/vtd_sld.html" TargetMode="External"/><Relationship Id="rId15" Type="http://schemas.openxmlformats.org/officeDocument/2006/relationships/hyperlink" Target="http://ftp2.census.gov/geo/maps/blk2000/" TargetMode="External"/><Relationship Id="rId23" Type="http://schemas.openxmlformats.org/officeDocument/2006/relationships/hyperlink" Target="http://www.census.gov/geo/www/maps/descriptwindows/stcnty_des.htm" TargetMode="External"/><Relationship Id="rId28" Type="http://schemas.openxmlformats.org/officeDocument/2006/relationships/hyperlink" Target="http://www.census.gov/geo/www/reg_div.txt" TargetMode="External"/><Relationship Id="rId36" Type="http://schemas.openxmlformats.org/officeDocument/2006/relationships/hyperlink" Target="http://www.census.gov/geo/www/maps/msa_maps2008/us_wall_1108.html" TargetMode="External"/><Relationship Id="rId49" Type="http://schemas.openxmlformats.org/officeDocument/2006/relationships/hyperlink" Target="http://www.census.gov/geo/www/mapGallery/nema98.html" TargetMode="External"/><Relationship Id="rId57" Type="http://schemas.openxmlformats.org/officeDocument/2006/relationships/hyperlink" Target="http://www.census.gov/geo/www/maps/uc2kmaps.htm"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hyperlink" Target="http://www.factfinder2.census.gov/"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ctrTitle"/>
          </p:nvPr>
        </p:nvSpPr>
        <p:spPr>
          <a:xfrm>
            <a:off x="646113" y="763588"/>
            <a:ext cx="7772400" cy="2601912"/>
          </a:xfrm>
        </p:spPr>
        <p:txBody>
          <a:bodyPr/>
          <a:lstStyle/>
          <a:p>
            <a:pPr eaLnBrk="1" hangingPunct="1"/>
            <a:r>
              <a:rPr lang="en-US" sz="5400" dirty="0" smtClean="0"/>
              <a:t>Census </a:t>
            </a:r>
            <a:r>
              <a:rPr lang="en-US" sz="5400" dirty="0" smtClean="0"/>
              <a:t>Data </a:t>
            </a:r>
            <a:r>
              <a:rPr lang="en-US" sz="5400" dirty="0" smtClean="0"/>
              <a:t>Update</a:t>
            </a:r>
            <a:endParaRPr lang="en-US" sz="5400" dirty="0" smtClean="0"/>
          </a:p>
        </p:txBody>
      </p:sp>
      <p:sp>
        <p:nvSpPr>
          <p:cNvPr id="3075" name="Subtitle 3"/>
          <p:cNvSpPr>
            <a:spLocks noGrp="1"/>
          </p:cNvSpPr>
          <p:nvPr>
            <p:ph type="subTitle" idx="1"/>
          </p:nvPr>
        </p:nvSpPr>
        <p:spPr>
          <a:xfrm>
            <a:off x="1371600" y="3848519"/>
            <a:ext cx="6400800" cy="1752600"/>
          </a:xfrm>
        </p:spPr>
        <p:txBody>
          <a:bodyPr/>
          <a:lstStyle/>
          <a:p>
            <a:pPr eaLnBrk="1" hangingPunct="1"/>
            <a:r>
              <a:rPr lang="en-US" dirty="0" smtClean="0"/>
              <a:t>Craig Best</a:t>
            </a:r>
          </a:p>
          <a:p>
            <a:pPr eaLnBrk="1" hangingPunct="1"/>
            <a:r>
              <a:rPr lang="en-US" dirty="0" smtClean="0"/>
              <a:t>Supervisory Geographer</a:t>
            </a:r>
          </a:p>
          <a:p>
            <a:pPr eaLnBrk="1" hangingPunct="1"/>
            <a:r>
              <a:rPr lang="en-US" dirty="0" smtClean="0"/>
              <a:t>Kansas City Regional Office</a:t>
            </a:r>
          </a:p>
        </p:txBody>
      </p:sp>
      <p:sp>
        <p:nvSpPr>
          <p:cNvPr id="3076" name="Slide Number Placeholder 1"/>
          <p:cNvSpPr>
            <a:spLocks noGrp="1"/>
          </p:cNvSpPr>
          <p:nvPr>
            <p:ph type="sldNum" sz="quarter" idx="10"/>
          </p:nvPr>
        </p:nvSpPr>
        <p:spPr>
          <a:noFill/>
        </p:spPr>
        <p:txBody>
          <a:bodyPr/>
          <a:lstStyle/>
          <a:p>
            <a:fld id="{D394868E-06B8-4B7D-9F8D-05F554140D56}" type="slidenum">
              <a:rPr lang="en-US" smtClean="0">
                <a:latin typeface="Arial" charset="0"/>
              </a:rPr>
              <a:pPr/>
              <a:t>1</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smtClean="0"/>
          </a:p>
        </p:txBody>
      </p:sp>
      <p:sp>
        <p:nvSpPr>
          <p:cNvPr id="4099" name="Content Placeholder 2"/>
          <p:cNvSpPr>
            <a:spLocks noGrp="1"/>
          </p:cNvSpPr>
          <p:nvPr>
            <p:ph idx="1"/>
          </p:nvPr>
        </p:nvSpPr>
        <p:spPr/>
        <p:txBody>
          <a:bodyPr/>
          <a:lstStyle/>
          <a:p>
            <a:endParaRPr lang="en-US" smtClean="0"/>
          </a:p>
        </p:txBody>
      </p:sp>
      <p:sp>
        <p:nvSpPr>
          <p:cNvPr id="4100" name="Slide Number Placeholder 3"/>
          <p:cNvSpPr>
            <a:spLocks noGrp="1"/>
          </p:cNvSpPr>
          <p:nvPr>
            <p:ph type="sldNum" sz="quarter" idx="10"/>
          </p:nvPr>
        </p:nvSpPr>
        <p:spPr>
          <a:noFill/>
        </p:spPr>
        <p:txBody>
          <a:bodyPr/>
          <a:lstStyle/>
          <a:p>
            <a:fld id="{3D371870-D244-4F36-8316-8EFA559D21F6}" type="slidenum">
              <a:rPr lang="en-US" smtClean="0">
                <a:latin typeface="Arial" charset="0"/>
              </a:rPr>
              <a:pPr/>
              <a:t>10</a:t>
            </a:fld>
            <a:endParaRPr lang="en-US" smtClean="0">
              <a:latin typeface="Arial" charset="0"/>
            </a:endParaRPr>
          </a:p>
        </p:txBody>
      </p:sp>
      <p:pic>
        <p:nvPicPr>
          <p:cNvPr id="4101" name="Picture 5"/>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102" name="Rectangle 5"/>
          <p:cNvSpPr>
            <a:spLocks noChangeArrowheads="1"/>
          </p:cNvSpPr>
          <p:nvPr/>
        </p:nvSpPr>
        <p:spPr bwMode="auto">
          <a:xfrm>
            <a:off x="2954338" y="3829050"/>
            <a:ext cx="492125" cy="411163"/>
          </a:xfrm>
          <a:prstGeom prst="rect">
            <a:avLst/>
          </a:prstGeom>
          <a:noFill/>
          <a:ln w="28575" algn="ctr">
            <a:solidFill>
              <a:srgbClr val="FF0000"/>
            </a:solidFill>
            <a:round/>
            <a:headEnd/>
            <a:tailEnd/>
          </a:ln>
        </p:spPr>
        <p:txBody>
          <a:bodyPr/>
          <a:lstStyle/>
          <a:p>
            <a:endParaRPr lang="en-US"/>
          </a:p>
        </p:txBody>
      </p:sp>
      <p:sp>
        <p:nvSpPr>
          <p:cNvPr id="9" name="TextBox 8"/>
          <p:cNvSpPr txBox="1"/>
          <p:nvPr/>
        </p:nvSpPr>
        <p:spPr>
          <a:xfrm>
            <a:off x="1025525" y="5737225"/>
            <a:ext cx="6802438" cy="769938"/>
          </a:xfrm>
          <a:prstGeom prst="rect">
            <a:avLst/>
          </a:prstGeom>
          <a:noFill/>
        </p:spPr>
        <p:txBody>
          <a:bodyPr>
            <a:spAutoFit/>
          </a:bodyPr>
          <a:lstStyle/>
          <a:p>
            <a:pPr>
              <a:defRPr/>
            </a:pPr>
            <a:r>
              <a:rPr lang="en-US" dirty="0">
                <a:solidFill>
                  <a:schemeClr val="bg1">
                    <a:lumMod val="95000"/>
                    <a:lumOff val="5000"/>
                  </a:schemeClr>
                </a:solidFill>
              </a:rPr>
              <a:t>http://www.census.gov</a:t>
            </a:r>
          </a:p>
        </p:txBody>
      </p:sp>
      <p:sp>
        <p:nvSpPr>
          <p:cNvPr id="2" name="TextBox 1"/>
          <p:cNvSpPr txBox="1"/>
          <p:nvPr/>
        </p:nvSpPr>
        <p:spPr>
          <a:xfrm>
            <a:off x="748505" y="5398036"/>
            <a:ext cx="7356475" cy="1323439"/>
          </a:xfrm>
          <a:prstGeom prst="rect">
            <a:avLst/>
          </a:prstGeom>
          <a:noFill/>
        </p:spPr>
        <p:txBody>
          <a:bodyPr wrap="square" rtlCol="0">
            <a:spAutoFit/>
          </a:bodyPr>
          <a:lstStyle/>
          <a:p>
            <a:r>
              <a:rPr lang="en-US" sz="8000" dirty="0" smtClean="0"/>
              <a:t>www.census.gov</a:t>
            </a:r>
            <a:endParaRPr lang="en-US" sz="8000" dirty="0"/>
          </a:p>
        </p:txBody>
      </p:sp>
    </p:spTree>
    <p:extLst>
      <p:ext uri="{BB962C8B-B14F-4D97-AF65-F5344CB8AC3E}">
        <p14:creationId xmlns:p14="http://schemas.microsoft.com/office/powerpoint/2010/main" val="273356415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 y="42372"/>
            <a:ext cx="9119508" cy="681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5"/>
          <p:cNvSpPr>
            <a:spLocks noChangeArrowheads="1"/>
          </p:cNvSpPr>
          <p:nvPr/>
        </p:nvSpPr>
        <p:spPr bwMode="auto">
          <a:xfrm>
            <a:off x="1671776" y="2501141"/>
            <a:ext cx="2260600" cy="412750"/>
          </a:xfrm>
          <a:prstGeom prst="rect">
            <a:avLst/>
          </a:prstGeom>
          <a:noFill/>
          <a:ln w="28575" algn="ctr">
            <a:solidFill>
              <a:srgbClr val="FF0000"/>
            </a:solidFill>
            <a:round/>
            <a:headEnd/>
            <a:tailEnd/>
          </a:ln>
        </p:spPr>
        <p:txBody>
          <a:bodyPr/>
          <a:lstStyle/>
          <a:p>
            <a:endParaRPr lang="en-US"/>
          </a:p>
        </p:txBody>
      </p:sp>
    </p:spTree>
    <p:extLst>
      <p:ext uri="{BB962C8B-B14F-4D97-AF65-F5344CB8AC3E}">
        <p14:creationId xmlns:p14="http://schemas.microsoft.com/office/powerpoint/2010/main" val="56709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smtClean="0"/>
          </a:p>
        </p:txBody>
      </p:sp>
      <p:sp>
        <p:nvSpPr>
          <p:cNvPr id="5123" name="Content Placeholder 2"/>
          <p:cNvSpPr>
            <a:spLocks noGrp="1"/>
          </p:cNvSpPr>
          <p:nvPr>
            <p:ph idx="1"/>
          </p:nvPr>
        </p:nvSpPr>
        <p:spPr/>
        <p:txBody>
          <a:bodyPr/>
          <a:lstStyle/>
          <a:p>
            <a:endParaRPr lang="en-US" smtClean="0"/>
          </a:p>
        </p:txBody>
      </p:sp>
      <p:sp>
        <p:nvSpPr>
          <p:cNvPr id="5124" name="Slide Number Placeholder 3"/>
          <p:cNvSpPr>
            <a:spLocks noGrp="1"/>
          </p:cNvSpPr>
          <p:nvPr>
            <p:ph type="sldNum" sz="quarter" idx="10"/>
          </p:nvPr>
        </p:nvSpPr>
        <p:spPr>
          <a:noFill/>
        </p:spPr>
        <p:txBody>
          <a:bodyPr/>
          <a:lstStyle/>
          <a:p>
            <a:fld id="{ADD5207C-67D9-47A4-BD71-ADA47E5B8184}" type="slidenum">
              <a:rPr lang="en-US" smtClean="0">
                <a:latin typeface="Arial" charset="0"/>
              </a:rPr>
              <a:pPr/>
              <a:t>12</a:t>
            </a:fld>
            <a:endParaRPr lang="en-US" smtClean="0">
              <a:latin typeface="Arial" charset="0"/>
            </a:endParaRPr>
          </a:p>
        </p:txBody>
      </p:sp>
      <p:pic>
        <p:nvPicPr>
          <p:cNvPr id="5125" name="Picture 5"/>
          <p:cNvPicPr>
            <a:picLocks noChangeAspect="1" noChangeArrowheads="1"/>
          </p:cNvPicPr>
          <p:nvPr/>
        </p:nvPicPr>
        <p:blipFill>
          <a:blip r:embed="rId2"/>
          <a:srcRect/>
          <a:stretch>
            <a:fillRect/>
          </a:stretch>
        </p:blipFill>
        <p:spPr bwMode="auto">
          <a:xfrm>
            <a:off x="0" y="0"/>
            <a:ext cx="9144000" cy="6950075"/>
          </a:xfrm>
          <a:prstGeom prst="rect">
            <a:avLst/>
          </a:prstGeom>
          <a:noFill/>
          <a:ln w="9525">
            <a:noFill/>
            <a:miter lim="800000"/>
            <a:headEnd/>
            <a:tailEnd/>
          </a:ln>
        </p:spPr>
      </p:pic>
      <p:sp>
        <p:nvSpPr>
          <p:cNvPr id="5126" name="Rectangle 5"/>
          <p:cNvSpPr>
            <a:spLocks noChangeArrowheads="1"/>
          </p:cNvSpPr>
          <p:nvPr/>
        </p:nvSpPr>
        <p:spPr bwMode="auto">
          <a:xfrm>
            <a:off x="1135063" y="4310063"/>
            <a:ext cx="2260600" cy="412750"/>
          </a:xfrm>
          <a:prstGeom prst="rect">
            <a:avLst/>
          </a:prstGeom>
          <a:noFill/>
          <a:ln w="28575" algn="ctr">
            <a:solidFill>
              <a:srgbClr val="FF0000"/>
            </a:solidFill>
            <a:round/>
            <a:headEnd/>
            <a:tailEnd/>
          </a:ln>
        </p:spPr>
        <p:txBody>
          <a:bodyPr/>
          <a:lstStyle/>
          <a:p>
            <a:endParaRPr lang="en-US"/>
          </a:p>
        </p:txBody>
      </p:sp>
    </p:spTree>
    <p:extLst>
      <p:ext uri="{BB962C8B-B14F-4D97-AF65-F5344CB8AC3E}">
        <p14:creationId xmlns:p14="http://schemas.microsoft.com/office/powerpoint/2010/main" val="280173895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0"/>
          </p:nvPr>
        </p:nvSpPr>
        <p:spPr>
          <a:noFill/>
        </p:spPr>
        <p:txBody>
          <a:bodyPr/>
          <a:lstStyle/>
          <a:p>
            <a:fld id="{54027EAD-046A-4BD5-9F25-C33B78F833E3}" type="slidenum">
              <a:rPr lang="en-US" smtClean="0">
                <a:latin typeface="Arial" charset="0"/>
              </a:rPr>
              <a:pPr/>
              <a:t>13</a:t>
            </a:fld>
            <a:endParaRPr lang="en-US" smtClean="0">
              <a:latin typeface="Arial" charset="0"/>
            </a:endParaRPr>
          </a:p>
        </p:txBody>
      </p:sp>
      <p:pic>
        <p:nvPicPr>
          <p:cNvPr id="6147"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8" name="Rectangle 3"/>
          <p:cNvSpPr>
            <a:spLocks noChangeArrowheads="1"/>
          </p:cNvSpPr>
          <p:nvPr/>
        </p:nvSpPr>
        <p:spPr bwMode="auto">
          <a:xfrm>
            <a:off x="2944814" y="5903843"/>
            <a:ext cx="1110352" cy="476320"/>
          </a:xfrm>
          <a:prstGeom prst="rect">
            <a:avLst/>
          </a:prstGeom>
          <a:noFill/>
          <a:ln w="28575" algn="ctr">
            <a:solidFill>
              <a:srgbClr val="FF0000"/>
            </a:solidFill>
            <a:round/>
            <a:headEnd/>
            <a:tailEnd/>
          </a:ln>
        </p:spPr>
        <p:txBody>
          <a:bodyPr/>
          <a:lstStyle/>
          <a:p>
            <a:endParaRPr lang="en-US"/>
          </a:p>
        </p:txBody>
      </p:sp>
    </p:spTree>
    <p:extLst>
      <p:ext uri="{BB962C8B-B14F-4D97-AF65-F5344CB8AC3E}">
        <p14:creationId xmlns:p14="http://schemas.microsoft.com/office/powerpoint/2010/main" val="19549577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sp>
        <p:nvSpPr>
          <p:cNvPr id="7171" name="Content Placeholder 2"/>
          <p:cNvSpPr>
            <a:spLocks noGrp="1"/>
          </p:cNvSpPr>
          <p:nvPr>
            <p:ph idx="1"/>
          </p:nvPr>
        </p:nvSpPr>
        <p:spPr/>
        <p:txBody>
          <a:bodyPr/>
          <a:lstStyle/>
          <a:p>
            <a:endParaRPr lang="en-US" smtClean="0"/>
          </a:p>
        </p:txBody>
      </p:sp>
      <p:sp>
        <p:nvSpPr>
          <p:cNvPr id="7172" name="Slide Number Placeholder 3"/>
          <p:cNvSpPr>
            <a:spLocks noGrp="1"/>
          </p:cNvSpPr>
          <p:nvPr>
            <p:ph type="sldNum" sz="quarter" idx="10"/>
          </p:nvPr>
        </p:nvSpPr>
        <p:spPr>
          <a:noFill/>
        </p:spPr>
        <p:txBody>
          <a:bodyPr/>
          <a:lstStyle/>
          <a:p>
            <a:fld id="{68F242B0-D42E-47F2-B045-5090C65E0236}" type="slidenum">
              <a:rPr lang="en-US" smtClean="0">
                <a:latin typeface="Arial" charset="0"/>
              </a:rPr>
              <a:pPr/>
              <a:t>14</a:t>
            </a:fld>
            <a:endParaRPr lang="en-US" smtClean="0">
              <a:latin typeface="Arial" charset="0"/>
            </a:endParaRPr>
          </a:p>
        </p:txBody>
      </p:sp>
      <p:pic>
        <p:nvPicPr>
          <p:cNvPr id="7173"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4" name="Rectangle 5"/>
          <p:cNvSpPr>
            <a:spLocks noChangeArrowheads="1"/>
          </p:cNvSpPr>
          <p:nvPr/>
        </p:nvSpPr>
        <p:spPr bwMode="auto">
          <a:xfrm>
            <a:off x="1898650" y="4249738"/>
            <a:ext cx="985838" cy="563562"/>
          </a:xfrm>
          <a:prstGeom prst="rect">
            <a:avLst/>
          </a:prstGeom>
          <a:noFill/>
          <a:ln w="28575" algn="ctr">
            <a:solidFill>
              <a:srgbClr val="FF0000"/>
            </a:solidFill>
            <a:round/>
            <a:headEnd/>
            <a:tailEnd/>
          </a:ln>
        </p:spPr>
        <p:txBody>
          <a:bodyPr/>
          <a:lstStyle/>
          <a:p>
            <a:endParaRPr lang="en-US"/>
          </a:p>
        </p:txBody>
      </p:sp>
    </p:spTree>
    <p:extLst>
      <p:ext uri="{BB962C8B-B14F-4D97-AF65-F5344CB8AC3E}">
        <p14:creationId xmlns:p14="http://schemas.microsoft.com/office/powerpoint/2010/main" val="214994139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sp>
        <p:nvSpPr>
          <p:cNvPr id="8195" name="Content Placeholder 2"/>
          <p:cNvSpPr>
            <a:spLocks noGrp="1"/>
          </p:cNvSpPr>
          <p:nvPr>
            <p:ph idx="1"/>
          </p:nvPr>
        </p:nvSpPr>
        <p:spPr/>
        <p:txBody>
          <a:bodyPr/>
          <a:lstStyle/>
          <a:p>
            <a:endParaRPr lang="en-US" smtClean="0"/>
          </a:p>
        </p:txBody>
      </p:sp>
      <p:sp>
        <p:nvSpPr>
          <p:cNvPr id="8196" name="Slide Number Placeholder 3"/>
          <p:cNvSpPr>
            <a:spLocks noGrp="1"/>
          </p:cNvSpPr>
          <p:nvPr>
            <p:ph type="sldNum" sz="quarter" idx="10"/>
          </p:nvPr>
        </p:nvSpPr>
        <p:spPr>
          <a:noFill/>
        </p:spPr>
        <p:txBody>
          <a:bodyPr/>
          <a:lstStyle/>
          <a:p>
            <a:fld id="{089A9C2D-F289-4E96-A911-08A9088A3D56}" type="slidenum">
              <a:rPr lang="en-US" smtClean="0">
                <a:latin typeface="Arial" charset="0"/>
              </a:rPr>
              <a:pPr/>
              <a:t>15</a:t>
            </a:fld>
            <a:endParaRPr lang="en-US" smtClean="0">
              <a:latin typeface="Arial" charset="0"/>
            </a:endParaRPr>
          </a:p>
        </p:txBody>
      </p:sp>
      <p:pic>
        <p:nvPicPr>
          <p:cNvPr id="8197"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72360787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sp>
        <p:nvSpPr>
          <p:cNvPr id="9219" name="Content Placeholder 2"/>
          <p:cNvSpPr>
            <a:spLocks noGrp="1"/>
          </p:cNvSpPr>
          <p:nvPr>
            <p:ph idx="1"/>
          </p:nvPr>
        </p:nvSpPr>
        <p:spPr/>
        <p:txBody>
          <a:bodyPr/>
          <a:lstStyle/>
          <a:p>
            <a:endParaRPr lang="en-US" smtClean="0"/>
          </a:p>
        </p:txBody>
      </p:sp>
      <p:sp>
        <p:nvSpPr>
          <p:cNvPr id="9220" name="Slide Number Placeholder 3"/>
          <p:cNvSpPr>
            <a:spLocks noGrp="1"/>
          </p:cNvSpPr>
          <p:nvPr>
            <p:ph type="sldNum" sz="quarter" idx="10"/>
          </p:nvPr>
        </p:nvSpPr>
        <p:spPr>
          <a:noFill/>
        </p:spPr>
        <p:txBody>
          <a:bodyPr/>
          <a:lstStyle/>
          <a:p>
            <a:fld id="{6A58E628-EDB2-4B23-9F59-E7F80357B550}" type="slidenum">
              <a:rPr lang="en-US" smtClean="0">
                <a:latin typeface="Arial" charset="0"/>
              </a:rPr>
              <a:pPr/>
              <a:t>16</a:t>
            </a:fld>
            <a:endParaRPr lang="en-US" smtClean="0">
              <a:latin typeface="Arial" charset="0"/>
            </a:endParaRPr>
          </a:p>
        </p:txBody>
      </p:sp>
      <p:pic>
        <p:nvPicPr>
          <p:cNvPr id="9221" name="Picture 5"/>
          <p:cNvPicPr>
            <a:picLocks noChangeAspect="1" noChangeArrowheads="1"/>
          </p:cNvPicPr>
          <p:nvPr/>
        </p:nvPicPr>
        <p:blipFill>
          <a:blip r:embed="rId2"/>
          <a:srcRect/>
          <a:stretch>
            <a:fillRect/>
          </a:stretch>
        </p:blipFill>
        <p:spPr bwMode="auto">
          <a:xfrm>
            <a:off x="0" y="0"/>
            <a:ext cx="9144000" cy="6881813"/>
          </a:xfrm>
          <a:prstGeom prst="rect">
            <a:avLst/>
          </a:prstGeom>
          <a:noFill/>
          <a:ln w="9525">
            <a:noFill/>
            <a:miter lim="800000"/>
            <a:headEnd/>
            <a:tailEnd/>
          </a:ln>
        </p:spPr>
      </p:pic>
    </p:spTree>
    <p:extLst>
      <p:ext uri="{BB962C8B-B14F-4D97-AF65-F5344CB8AC3E}">
        <p14:creationId xmlns:p14="http://schemas.microsoft.com/office/powerpoint/2010/main" val="172966358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p>
        </p:txBody>
      </p:sp>
      <p:sp>
        <p:nvSpPr>
          <p:cNvPr id="10243" name="Content Placeholder 2"/>
          <p:cNvSpPr>
            <a:spLocks noGrp="1"/>
          </p:cNvSpPr>
          <p:nvPr>
            <p:ph idx="1"/>
          </p:nvPr>
        </p:nvSpPr>
        <p:spPr/>
        <p:txBody>
          <a:bodyPr/>
          <a:lstStyle/>
          <a:p>
            <a:endParaRPr lang="en-US" smtClean="0"/>
          </a:p>
        </p:txBody>
      </p:sp>
      <p:sp>
        <p:nvSpPr>
          <p:cNvPr id="10244" name="Slide Number Placeholder 3"/>
          <p:cNvSpPr>
            <a:spLocks noGrp="1"/>
          </p:cNvSpPr>
          <p:nvPr>
            <p:ph type="sldNum" sz="quarter" idx="10"/>
          </p:nvPr>
        </p:nvSpPr>
        <p:spPr>
          <a:noFill/>
        </p:spPr>
        <p:txBody>
          <a:bodyPr/>
          <a:lstStyle/>
          <a:p>
            <a:fld id="{DDF25B29-3D36-4CFC-8D8F-23F90DC96824}" type="slidenum">
              <a:rPr lang="en-US" smtClean="0">
                <a:latin typeface="Arial" charset="0"/>
              </a:rPr>
              <a:pPr/>
              <a:t>17</a:t>
            </a:fld>
            <a:endParaRPr lang="en-US" smtClean="0">
              <a:latin typeface="Arial" charset="0"/>
            </a:endParaRPr>
          </a:p>
        </p:txBody>
      </p:sp>
      <p:pic>
        <p:nvPicPr>
          <p:cNvPr id="10245"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0255848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smtClean="0"/>
          </a:p>
        </p:txBody>
      </p:sp>
      <p:sp>
        <p:nvSpPr>
          <p:cNvPr id="11267" name="Content Placeholder 2"/>
          <p:cNvSpPr>
            <a:spLocks noGrp="1"/>
          </p:cNvSpPr>
          <p:nvPr>
            <p:ph idx="1"/>
          </p:nvPr>
        </p:nvSpPr>
        <p:spPr/>
        <p:txBody>
          <a:bodyPr/>
          <a:lstStyle/>
          <a:p>
            <a:endParaRPr lang="en-US" smtClean="0"/>
          </a:p>
        </p:txBody>
      </p:sp>
      <p:sp>
        <p:nvSpPr>
          <p:cNvPr id="11268" name="Slide Number Placeholder 3"/>
          <p:cNvSpPr>
            <a:spLocks noGrp="1"/>
          </p:cNvSpPr>
          <p:nvPr>
            <p:ph type="sldNum" sz="quarter" idx="10"/>
          </p:nvPr>
        </p:nvSpPr>
        <p:spPr>
          <a:noFill/>
        </p:spPr>
        <p:txBody>
          <a:bodyPr/>
          <a:lstStyle/>
          <a:p>
            <a:fld id="{0F91C039-00AB-4362-9567-178B6B0392C4}" type="slidenum">
              <a:rPr lang="en-US" smtClean="0">
                <a:latin typeface="Arial" charset="0"/>
              </a:rPr>
              <a:pPr/>
              <a:t>18</a:t>
            </a:fld>
            <a:endParaRPr lang="en-US" smtClean="0">
              <a:latin typeface="Arial" charset="0"/>
            </a:endParaRPr>
          </a:p>
        </p:txBody>
      </p:sp>
      <p:pic>
        <p:nvPicPr>
          <p:cNvPr id="11269"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86613598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p:spPr>
        <p:txBody>
          <a:bodyPr/>
          <a:lstStyle/>
          <a:p>
            <a:fld id="{7E277833-B6BE-4310-90F8-12E85D387254}" type="slidenum">
              <a:rPr lang="en-US" smtClean="0">
                <a:latin typeface="Arial" charset="0"/>
              </a:rPr>
              <a:pPr/>
              <a:t>19</a:t>
            </a:fld>
            <a:endParaRPr lang="en-US" smtClean="0">
              <a:latin typeface="Arial" charset="0"/>
            </a:endParaRPr>
          </a:p>
        </p:txBody>
      </p:sp>
      <p:pic>
        <p:nvPicPr>
          <p:cNvPr id="12291"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92" name="Rectangle 3"/>
          <p:cNvSpPr>
            <a:spLocks noChangeArrowheads="1"/>
          </p:cNvSpPr>
          <p:nvPr/>
        </p:nvSpPr>
        <p:spPr bwMode="auto">
          <a:xfrm>
            <a:off x="2944813" y="5463831"/>
            <a:ext cx="1627187" cy="271048"/>
          </a:xfrm>
          <a:prstGeom prst="rect">
            <a:avLst/>
          </a:prstGeom>
          <a:noFill/>
          <a:ln w="28575" algn="ctr">
            <a:solidFill>
              <a:srgbClr val="FF0000"/>
            </a:solidFill>
            <a:round/>
            <a:headEnd/>
            <a:tailEnd/>
          </a:ln>
        </p:spPr>
        <p:txBody>
          <a:bodyPr/>
          <a:lstStyle/>
          <a:p>
            <a:endParaRPr lang="en-US"/>
          </a:p>
        </p:txBody>
      </p:sp>
    </p:spTree>
    <p:extLst>
      <p:ext uri="{BB962C8B-B14F-4D97-AF65-F5344CB8AC3E}">
        <p14:creationId xmlns:p14="http://schemas.microsoft.com/office/powerpoint/2010/main" val="415354469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Discussion Topics</a:t>
            </a:r>
            <a:endParaRPr lang="en-US" dirty="0"/>
          </a:p>
        </p:txBody>
      </p:sp>
      <p:sp>
        <p:nvSpPr>
          <p:cNvPr id="3" name="Content Placeholder 2"/>
          <p:cNvSpPr>
            <a:spLocks noGrp="1"/>
          </p:cNvSpPr>
          <p:nvPr>
            <p:ph idx="1"/>
          </p:nvPr>
        </p:nvSpPr>
        <p:spPr/>
        <p:txBody>
          <a:bodyPr/>
          <a:lstStyle/>
          <a:p>
            <a:r>
              <a:rPr lang="en-US" dirty="0" smtClean="0"/>
              <a:t>Geographic Products</a:t>
            </a:r>
          </a:p>
          <a:p>
            <a:r>
              <a:rPr lang="en-US" dirty="0" smtClean="0"/>
              <a:t>Demographic Products</a:t>
            </a:r>
          </a:p>
          <a:p>
            <a:r>
              <a:rPr lang="en-US" dirty="0" smtClean="0"/>
              <a:t>Geographic Support System Initiative (GSS)</a:t>
            </a:r>
            <a:endParaRPr lang="en-US" dirty="0"/>
          </a:p>
        </p:txBody>
      </p:sp>
    </p:spTree>
    <p:extLst>
      <p:ext uri="{BB962C8B-B14F-4D97-AF65-F5344CB8AC3E}">
        <p14:creationId xmlns:p14="http://schemas.microsoft.com/office/powerpoint/2010/main" val="3394114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endParaRPr lang="en-US" smtClean="0"/>
          </a:p>
        </p:txBody>
      </p:sp>
      <p:sp>
        <p:nvSpPr>
          <p:cNvPr id="13315" name="Subtitle 2"/>
          <p:cNvSpPr>
            <a:spLocks noGrp="1"/>
          </p:cNvSpPr>
          <p:nvPr>
            <p:ph type="subTitle" idx="1"/>
          </p:nvPr>
        </p:nvSpPr>
        <p:spPr/>
        <p:txBody>
          <a:bodyPr/>
          <a:lstStyle/>
          <a:p>
            <a:endParaRPr lang="en-US" smtClean="0"/>
          </a:p>
        </p:txBody>
      </p:sp>
      <p:sp>
        <p:nvSpPr>
          <p:cNvPr id="13316" name="Slide Number Placeholder 3"/>
          <p:cNvSpPr>
            <a:spLocks noGrp="1"/>
          </p:cNvSpPr>
          <p:nvPr>
            <p:ph type="sldNum" sz="quarter" idx="10"/>
          </p:nvPr>
        </p:nvSpPr>
        <p:spPr>
          <a:noFill/>
        </p:spPr>
        <p:txBody>
          <a:bodyPr/>
          <a:lstStyle/>
          <a:p>
            <a:fld id="{B23726F9-B0A4-46C6-B74B-DC057735B095}" type="slidenum">
              <a:rPr lang="en-US" smtClean="0">
                <a:latin typeface="Arial" charset="0"/>
              </a:rPr>
              <a:pPr/>
              <a:t>20</a:t>
            </a:fld>
            <a:endParaRPr lang="en-US" smtClean="0">
              <a:latin typeface="Arial" charset="0"/>
            </a:endParaRPr>
          </a:p>
        </p:txBody>
      </p:sp>
      <p:pic>
        <p:nvPicPr>
          <p:cNvPr id="13317"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83863996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endParaRPr lang="en-US" smtClean="0"/>
          </a:p>
        </p:txBody>
      </p:sp>
      <p:sp>
        <p:nvSpPr>
          <p:cNvPr id="14339" name="Subtitle 2"/>
          <p:cNvSpPr>
            <a:spLocks noGrp="1"/>
          </p:cNvSpPr>
          <p:nvPr>
            <p:ph type="subTitle" idx="1"/>
          </p:nvPr>
        </p:nvSpPr>
        <p:spPr/>
        <p:txBody>
          <a:bodyPr/>
          <a:lstStyle/>
          <a:p>
            <a:endParaRPr lang="en-US" smtClean="0"/>
          </a:p>
        </p:txBody>
      </p:sp>
      <p:sp>
        <p:nvSpPr>
          <p:cNvPr id="14340" name="Slide Number Placeholder 3"/>
          <p:cNvSpPr>
            <a:spLocks noGrp="1"/>
          </p:cNvSpPr>
          <p:nvPr>
            <p:ph type="sldNum" sz="quarter" idx="10"/>
          </p:nvPr>
        </p:nvSpPr>
        <p:spPr>
          <a:noFill/>
        </p:spPr>
        <p:txBody>
          <a:bodyPr/>
          <a:lstStyle/>
          <a:p>
            <a:fld id="{A1C134B2-2DDD-4490-81A1-9B8320BE21A9}" type="slidenum">
              <a:rPr lang="en-US" smtClean="0">
                <a:latin typeface="Arial" charset="0"/>
              </a:rPr>
              <a:pPr/>
              <a:t>21</a:t>
            </a:fld>
            <a:endParaRPr lang="en-US" smtClean="0">
              <a:latin typeface="Arial" charset="0"/>
            </a:endParaRPr>
          </a:p>
        </p:txBody>
      </p:sp>
      <p:pic>
        <p:nvPicPr>
          <p:cNvPr id="14341"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97780069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endParaRPr lang="en-US" smtClean="0"/>
          </a:p>
        </p:txBody>
      </p:sp>
      <p:sp>
        <p:nvSpPr>
          <p:cNvPr id="15363" name="Subtitle 2"/>
          <p:cNvSpPr>
            <a:spLocks noGrp="1"/>
          </p:cNvSpPr>
          <p:nvPr>
            <p:ph type="subTitle" idx="1"/>
          </p:nvPr>
        </p:nvSpPr>
        <p:spPr/>
        <p:txBody>
          <a:bodyPr/>
          <a:lstStyle/>
          <a:p>
            <a:endParaRPr lang="en-US" smtClean="0"/>
          </a:p>
        </p:txBody>
      </p:sp>
      <p:sp>
        <p:nvSpPr>
          <p:cNvPr id="15364" name="Slide Number Placeholder 3"/>
          <p:cNvSpPr>
            <a:spLocks noGrp="1"/>
          </p:cNvSpPr>
          <p:nvPr>
            <p:ph type="sldNum" sz="quarter" idx="10"/>
          </p:nvPr>
        </p:nvSpPr>
        <p:spPr>
          <a:noFill/>
        </p:spPr>
        <p:txBody>
          <a:bodyPr/>
          <a:lstStyle/>
          <a:p>
            <a:fld id="{1D54BDD0-1C63-499C-AA37-421A526084A3}" type="slidenum">
              <a:rPr lang="en-US" smtClean="0">
                <a:latin typeface="Arial" charset="0"/>
              </a:rPr>
              <a:pPr/>
              <a:t>22</a:t>
            </a:fld>
            <a:endParaRPr lang="en-US" smtClean="0">
              <a:latin typeface="Arial" charset="0"/>
            </a:endParaRPr>
          </a:p>
        </p:txBody>
      </p:sp>
      <p:pic>
        <p:nvPicPr>
          <p:cNvPr id="1536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78070382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455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lstStyle/>
          <a:p>
            <a:endParaRPr lang="en-US" smtClean="0"/>
          </a:p>
        </p:txBody>
      </p:sp>
      <p:sp>
        <p:nvSpPr>
          <p:cNvPr id="16387" name="Subtitle 2"/>
          <p:cNvSpPr>
            <a:spLocks noGrp="1"/>
          </p:cNvSpPr>
          <p:nvPr>
            <p:ph type="subTitle" idx="1"/>
          </p:nvPr>
        </p:nvSpPr>
        <p:spPr/>
        <p:txBody>
          <a:bodyPr/>
          <a:lstStyle/>
          <a:p>
            <a:endParaRPr lang="en-US" smtClean="0"/>
          </a:p>
        </p:txBody>
      </p:sp>
      <p:sp>
        <p:nvSpPr>
          <p:cNvPr id="16388" name="Slide Number Placeholder 3"/>
          <p:cNvSpPr>
            <a:spLocks noGrp="1"/>
          </p:cNvSpPr>
          <p:nvPr>
            <p:ph type="sldNum" sz="quarter" idx="10"/>
          </p:nvPr>
        </p:nvSpPr>
        <p:spPr>
          <a:noFill/>
        </p:spPr>
        <p:txBody>
          <a:bodyPr/>
          <a:lstStyle/>
          <a:p>
            <a:fld id="{6487D3EB-3398-4D36-8E14-54CF42A2A00F}" type="slidenum">
              <a:rPr lang="en-US" smtClean="0">
                <a:latin typeface="Arial" charset="0"/>
              </a:rPr>
              <a:pPr/>
              <a:t>24</a:t>
            </a:fld>
            <a:endParaRPr lang="en-US" smtClean="0">
              <a:latin typeface="Arial" charset="0"/>
            </a:endParaRPr>
          </a:p>
        </p:txBody>
      </p:sp>
      <p:pic>
        <p:nvPicPr>
          <p:cNvPr id="16389"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10610706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lstStyle/>
          <a:p>
            <a:endParaRPr lang="en-US" smtClean="0"/>
          </a:p>
        </p:txBody>
      </p:sp>
      <p:sp>
        <p:nvSpPr>
          <p:cNvPr id="17411" name="Subtitle 2"/>
          <p:cNvSpPr>
            <a:spLocks noGrp="1"/>
          </p:cNvSpPr>
          <p:nvPr>
            <p:ph type="subTitle" idx="1"/>
          </p:nvPr>
        </p:nvSpPr>
        <p:spPr/>
        <p:txBody>
          <a:bodyPr/>
          <a:lstStyle/>
          <a:p>
            <a:endParaRPr lang="en-US" smtClean="0"/>
          </a:p>
        </p:txBody>
      </p:sp>
      <p:sp>
        <p:nvSpPr>
          <p:cNvPr id="17412" name="Slide Number Placeholder 3"/>
          <p:cNvSpPr>
            <a:spLocks noGrp="1"/>
          </p:cNvSpPr>
          <p:nvPr>
            <p:ph type="sldNum" sz="quarter" idx="10"/>
          </p:nvPr>
        </p:nvSpPr>
        <p:spPr>
          <a:noFill/>
        </p:spPr>
        <p:txBody>
          <a:bodyPr/>
          <a:lstStyle/>
          <a:p>
            <a:fld id="{3826DFE1-C491-401A-9D0F-6EAC9003C404}" type="slidenum">
              <a:rPr lang="en-US" smtClean="0">
                <a:latin typeface="Arial" charset="0"/>
              </a:rPr>
              <a:pPr/>
              <a:t>25</a:t>
            </a:fld>
            <a:endParaRPr lang="en-US" smtClean="0">
              <a:latin typeface="Arial" charset="0"/>
            </a:endParaRPr>
          </a:p>
        </p:txBody>
      </p:sp>
      <p:pic>
        <p:nvPicPr>
          <p:cNvPr id="1741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52284425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p:txBody>
          <a:bodyPr/>
          <a:lstStyle/>
          <a:p>
            <a:endParaRPr lang="en-US" smtClean="0"/>
          </a:p>
        </p:txBody>
      </p:sp>
      <p:sp>
        <p:nvSpPr>
          <p:cNvPr id="18435" name="Subtitle 2"/>
          <p:cNvSpPr>
            <a:spLocks noGrp="1"/>
          </p:cNvSpPr>
          <p:nvPr>
            <p:ph type="subTitle" idx="1"/>
          </p:nvPr>
        </p:nvSpPr>
        <p:spPr/>
        <p:txBody>
          <a:bodyPr/>
          <a:lstStyle/>
          <a:p>
            <a:endParaRPr lang="en-US" smtClean="0"/>
          </a:p>
        </p:txBody>
      </p:sp>
      <p:sp>
        <p:nvSpPr>
          <p:cNvPr id="18436" name="Slide Number Placeholder 3"/>
          <p:cNvSpPr>
            <a:spLocks noGrp="1"/>
          </p:cNvSpPr>
          <p:nvPr>
            <p:ph type="sldNum" sz="quarter" idx="10"/>
          </p:nvPr>
        </p:nvSpPr>
        <p:spPr>
          <a:noFill/>
        </p:spPr>
        <p:txBody>
          <a:bodyPr/>
          <a:lstStyle/>
          <a:p>
            <a:fld id="{E58E4B2F-D13D-4D89-A54A-C30ECC06BC99}" type="slidenum">
              <a:rPr lang="en-US" smtClean="0">
                <a:latin typeface="Arial" charset="0"/>
              </a:rPr>
              <a:pPr/>
              <a:t>26</a:t>
            </a:fld>
            <a:endParaRPr lang="en-US" smtClean="0">
              <a:latin typeface="Arial" charset="0"/>
            </a:endParaRPr>
          </a:p>
        </p:txBody>
      </p:sp>
      <p:pic>
        <p:nvPicPr>
          <p:cNvPr id="18437" name="Picture 3"/>
          <p:cNvPicPr>
            <a:picLocks noChangeAspect="1" noChangeArrowheads="1"/>
          </p:cNvPicPr>
          <p:nvPr/>
        </p:nvPicPr>
        <p:blipFill>
          <a:blip r:embed="rId2"/>
          <a:srcRect/>
          <a:stretch>
            <a:fillRect/>
          </a:stretch>
        </p:blipFill>
        <p:spPr bwMode="auto">
          <a:xfrm>
            <a:off x="1619250" y="1209675"/>
            <a:ext cx="5991225" cy="4181475"/>
          </a:xfrm>
          <a:prstGeom prst="rect">
            <a:avLst/>
          </a:prstGeom>
          <a:noFill/>
          <a:ln w="9525">
            <a:noFill/>
            <a:miter lim="800000"/>
            <a:headEnd/>
            <a:tailEnd/>
          </a:ln>
        </p:spPr>
      </p:pic>
    </p:spTree>
    <p:extLst>
      <p:ext uri="{BB962C8B-B14F-4D97-AF65-F5344CB8AC3E}">
        <p14:creationId xmlns:p14="http://schemas.microsoft.com/office/powerpoint/2010/main" val="292767456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Cartographic Boundary Files</a:t>
            </a:r>
            <a:endParaRPr lang="en-US" dirty="0"/>
          </a:p>
        </p:txBody>
      </p:sp>
      <p:sp>
        <p:nvSpPr>
          <p:cNvPr id="3" name="Content Placeholder 2"/>
          <p:cNvSpPr>
            <a:spLocks noGrp="1"/>
          </p:cNvSpPr>
          <p:nvPr>
            <p:ph idx="1"/>
          </p:nvPr>
        </p:nvSpPr>
        <p:spPr/>
        <p:txBody>
          <a:bodyPr/>
          <a:lstStyle/>
          <a:p>
            <a:r>
              <a:rPr lang="en-US" dirty="0" smtClean="0"/>
              <a:t>State level files for selected geographies</a:t>
            </a:r>
          </a:p>
          <a:p>
            <a:r>
              <a:rPr lang="en-US" dirty="0" smtClean="0"/>
              <a:t>These are generalized files…</a:t>
            </a:r>
          </a:p>
          <a:p>
            <a:pPr lvl="1"/>
            <a:r>
              <a:rPr lang="en-US" dirty="0" smtClean="0"/>
              <a:t>Line segments removed to simplify boundaries</a:t>
            </a:r>
          </a:p>
          <a:p>
            <a:pPr lvl="1"/>
            <a:r>
              <a:rPr lang="en-US" dirty="0" smtClean="0"/>
              <a:t>Significantly reduces the size of the files</a:t>
            </a:r>
          </a:p>
          <a:p>
            <a:r>
              <a:rPr lang="en-US" dirty="0" smtClean="0"/>
              <a:t>CAUTION!!  Don’t mix county based TIGER/Line files with Cartographic Boundary files</a:t>
            </a:r>
            <a:endParaRPr lang="en-US" dirty="0"/>
          </a:p>
        </p:txBody>
      </p:sp>
    </p:spTree>
    <p:extLst>
      <p:ext uri="{BB962C8B-B14F-4D97-AF65-F5344CB8AC3E}">
        <p14:creationId xmlns:p14="http://schemas.microsoft.com/office/powerpoint/2010/main" val="2545569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COB Advantages</a:t>
            </a:r>
            <a:endParaRPr lang="en-US" dirty="0"/>
          </a:p>
        </p:txBody>
      </p:sp>
      <p:sp>
        <p:nvSpPr>
          <p:cNvPr id="3" name="Content Placeholder 2"/>
          <p:cNvSpPr>
            <a:spLocks noGrp="1"/>
          </p:cNvSpPr>
          <p:nvPr>
            <p:ph idx="1"/>
          </p:nvPr>
        </p:nvSpPr>
        <p:spPr/>
        <p:txBody>
          <a:bodyPr>
            <a:normAutofit/>
          </a:bodyPr>
          <a:lstStyle/>
          <a:p>
            <a:r>
              <a:rPr lang="en-US" dirty="0" smtClean="0"/>
              <a:t>Simplified </a:t>
            </a:r>
            <a:r>
              <a:rPr lang="en-US" dirty="0"/>
              <a:t>shapes improve the appearance of geographic areas when displayed at small scales. </a:t>
            </a:r>
          </a:p>
          <a:p>
            <a:r>
              <a:rPr lang="en-US" dirty="0"/>
              <a:t>These boundary files take up less disk space than their </a:t>
            </a:r>
            <a:r>
              <a:rPr lang="en-US" dirty="0" err="1"/>
              <a:t>ungeneralized</a:t>
            </a:r>
            <a:r>
              <a:rPr lang="en-US" dirty="0"/>
              <a:t> equivalents. </a:t>
            </a:r>
          </a:p>
          <a:p>
            <a:r>
              <a:rPr lang="en-US" dirty="0"/>
              <a:t>Cartographic boundary files take less time to render on screen. </a:t>
            </a:r>
          </a:p>
          <a:p>
            <a:endParaRPr lang="en-US" dirty="0"/>
          </a:p>
        </p:txBody>
      </p:sp>
    </p:spTree>
    <p:extLst>
      <p:ext uri="{BB962C8B-B14F-4D97-AF65-F5344CB8AC3E}">
        <p14:creationId xmlns:p14="http://schemas.microsoft.com/office/powerpoint/2010/main" val="447964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COB Limitations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These </a:t>
            </a:r>
            <a:r>
              <a:rPr lang="en-US" dirty="0"/>
              <a:t>files should not be used for: </a:t>
            </a:r>
          </a:p>
          <a:p>
            <a:pPr lvl="1"/>
            <a:r>
              <a:rPr lang="en-US" dirty="0"/>
              <a:t>geographic analysis including area or perimeter calculation. </a:t>
            </a:r>
          </a:p>
          <a:p>
            <a:pPr lvl="1"/>
            <a:r>
              <a:rPr lang="en-US" dirty="0"/>
              <a:t>geocoding addresses. </a:t>
            </a:r>
          </a:p>
          <a:p>
            <a:pPr lvl="1"/>
            <a:r>
              <a:rPr lang="en-US" dirty="0"/>
              <a:t>determining precise geographic area relationships. </a:t>
            </a:r>
          </a:p>
          <a:p>
            <a:r>
              <a:rPr lang="en-US" dirty="0"/>
              <a:t>Some geographic areas are excluded from these files. </a:t>
            </a:r>
          </a:p>
          <a:p>
            <a:r>
              <a:rPr lang="en-US" dirty="0"/>
              <a:t>Geographic areas may not align with the same areas from another year. </a:t>
            </a:r>
          </a:p>
          <a:p>
            <a:endParaRPr lang="en-US" dirty="0"/>
          </a:p>
        </p:txBody>
      </p:sp>
    </p:spTree>
    <p:extLst>
      <p:ext uri="{BB962C8B-B14F-4D97-AF65-F5344CB8AC3E}">
        <p14:creationId xmlns:p14="http://schemas.microsoft.com/office/powerpoint/2010/main" val="1347248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Census Bureau Geography</a:t>
            </a:r>
            <a:endParaRPr lang="en-US" dirty="0"/>
          </a:p>
        </p:txBody>
      </p:sp>
      <p:sp>
        <p:nvSpPr>
          <p:cNvPr id="3" name="Content Placeholder 2"/>
          <p:cNvSpPr>
            <a:spLocks noGrp="1"/>
          </p:cNvSpPr>
          <p:nvPr>
            <p:ph idx="1"/>
          </p:nvPr>
        </p:nvSpPr>
        <p:spPr/>
        <p:txBody>
          <a:bodyPr/>
          <a:lstStyle/>
          <a:p>
            <a:r>
              <a:rPr lang="en-US" dirty="0" smtClean="0"/>
              <a:t>The integrating factor for all U.S. Census Bureau products.   The framework on which the data rest.</a:t>
            </a:r>
          </a:p>
          <a:p>
            <a:r>
              <a:rPr lang="en-US" dirty="0" smtClean="0"/>
              <a:t>The key to mapping the data is the Geographic Identifier (GEOID) </a:t>
            </a:r>
          </a:p>
          <a:p>
            <a:r>
              <a:rPr lang="en-US" dirty="0" smtClean="0"/>
              <a:t>Each piece of census geography has a unique GEOID</a:t>
            </a:r>
            <a:endParaRPr lang="en-US" dirty="0"/>
          </a:p>
        </p:txBody>
      </p:sp>
    </p:spTree>
    <p:extLst>
      <p:ext uri="{BB962C8B-B14F-4D97-AF65-F5344CB8AC3E}">
        <p14:creationId xmlns:p14="http://schemas.microsoft.com/office/powerpoint/2010/main" val="2050089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COB Scale</a:t>
            </a:r>
            <a:endParaRPr lang="en-US" dirty="0"/>
          </a:p>
        </p:txBody>
      </p:sp>
      <p:sp>
        <p:nvSpPr>
          <p:cNvPr id="3" name="Content Placeholder 2"/>
          <p:cNvSpPr>
            <a:spLocks noGrp="1"/>
          </p:cNvSpPr>
          <p:nvPr>
            <p:ph idx="1"/>
          </p:nvPr>
        </p:nvSpPr>
        <p:spPr/>
        <p:txBody>
          <a:bodyPr/>
          <a:lstStyle/>
          <a:p>
            <a:r>
              <a:rPr lang="en-US" dirty="0" smtClean="0"/>
              <a:t>Files </a:t>
            </a:r>
            <a:r>
              <a:rPr lang="en-US" dirty="0"/>
              <a:t>are available at target map scales of</a:t>
            </a:r>
            <a:r>
              <a:rPr lang="en-US" dirty="0" smtClean="0"/>
              <a:t>:</a:t>
            </a:r>
          </a:p>
          <a:p>
            <a:pPr lvl="1"/>
            <a:r>
              <a:rPr lang="en-US" dirty="0" smtClean="0"/>
              <a:t>State Level</a:t>
            </a:r>
            <a:endParaRPr lang="en-US" dirty="0"/>
          </a:p>
          <a:p>
            <a:pPr lvl="2"/>
            <a:r>
              <a:rPr lang="en-US" dirty="0" smtClean="0"/>
              <a:t>1:500,000</a:t>
            </a:r>
          </a:p>
          <a:p>
            <a:pPr lvl="1"/>
            <a:r>
              <a:rPr lang="en-US" dirty="0" smtClean="0"/>
              <a:t>National Level</a:t>
            </a:r>
          </a:p>
          <a:p>
            <a:pPr lvl="2"/>
            <a:r>
              <a:rPr lang="en-US" dirty="0" smtClean="0"/>
              <a:t>1:5,000,000</a:t>
            </a:r>
          </a:p>
          <a:p>
            <a:pPr lvl="2"/>
            <a:r>
              <a:rPr lang="en-US" dirty="0" smtClean="0"/>
              <a:t>1:20,000,000</a:t>
            </a:r>
            <a:endParaRPr lang="en-US" dirty="0"/>
          </a:p>
        </p:txBody>
      </p:sp>
    </p:spTree>
    <p:extLst>
      <p:ext uri="{BB962C8B-B14F-4D97-AF65-F5344CB8AC3E}">
        <p14:creationId xmlns:p14="http://schemas.microsoft.com/office/powerpoint/2010/main" val="3219654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 y="42372"/>
            <a:ext cx="9119508" cy="681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4572000" y="2625381"/>
            <a:ext cx="2381250" cy="271048"/>
          </a:xfrm>
          <a:prstGeom prst="rect">
            <a:avLst/>
          </a:prstGeom>
          <a:noFill/>
          <a:ln w="28575" algn="ctr">
            <a:solidFill>
              <a:srgbClr val="FF0000"/>
            </a:solidFill>
            <a:round/>
            <a:headEnd/>
            <a:tailEnd/>
          </a:ln>
        </p:spPr>
        <p:txBody>
          <a:bodyPr/>
          <a:lstStyle/>
          <a:p>
            <a:endParaRPr lang="en-US"/>
          </a:p>
        </p:txBody>
      </p:sp>
    </p:spTree>
    <p:extLst>
      <p:ext uri="{BB962C8B-B14F-4D97-AF65-F5344CB8AC3E}">
        <p14:creationId xmlns:p14="http://schemas.microsoft.com/office/powerpoint/2010/main" val="3634847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1039813" y="6160744"/>
            <a:ext cx="2770187" cy="449606"/>
          </a:xfrm>
          <a:prstGeom prst="rect">
            <a:avLst/>
          </a:prstGeom>
          <a:noFill/>
          <a:ln w="28575" algn="ctr">
            <a:solidFill>
              <a:srgbClr val="FF0000"/>
            </a:solidFill>
            <a:round/>
            <a:headEnd/>
            <a:tailEnd/>
          </a:ln>
        </p:spPr>
        <p:txBody>
          <a:bodyPr/>
          <a:lstStyle/>
          <a:p>
            <a:endParaRPr lang="en-US"/>
          </a:p>
        </p:txBody>
      </p:sp>
    </p:spTree>
    <p:extLst>
      <p:ext uri="{BB962C8B-B14F-4D97-AF65-F5344CB8AC3E}">
        <p14:creationId xmlns:p14="http://schemas.microsoft.com/office/powerpoint/2010/main" val="25501801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725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691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3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0" y="2514601"/>
            <a:ext cx="4681330" cy="2755346"/>
          </a:xfrm>
          <a:prstGeom prst="rect">
            <a:avLst/>
          </a:prstGeom>
          <a:noFill/>
          <a:ln w="38100" algn="ctr">
            <a:solidFill>
              <a:srgbClr val="FF0000"/>
            </a:solidFill>
            <a:round/>
            <a:headEnd/>
            <a:tailEnd/>
          </a:ln>
        </p:spPr>
        <p:txBody>
          <a:bodyPr/>
          <a:lstStyle/>
          <a:p>
            <a:endParaRPr lang="en-US"/>
          </a:p>
        </p:txBody>
      </p:sp>
      <p:sp>
        <p:nvSpPr>
          <p:cNvPr id="4" name="TextBox 3"/>
          <p:cNvSpPr txBox="1"/>
          <p:nvPr/>
        </p:nvSpPr>
        <p:spPr>
          <a:xfrm>
            <a:off x="4899991" y="2514601"/>
            <a:ext cx="3687417" cy="2677656"/>
          </a:xfrm>
          <a:prstGeom prst="rect">
            <a:avLst/>
          </a:prstGeom>
          <a:noFill/>
        </p:spPr>
        <p:txBody>
          <a:bodyPr wrap="square" rtlCol="0">
            <a:spAutoFit/>
          </a:bodyPr>
          <a:lstStyle/>
          <a:p>
            <a:r>
              <a:rPr lang="en-US" sz="2800" dirty="0" smtClean="0"/>
              <a:t>Refer to document entitled “Cartographic Boundary File Summary Level Codes” to determine the layer type.</a:t>
            </a:r>
            <a:endParaRPr lang="en-US" sz="2800" dirty="0"/>
          </a:p>
        </p:txBody>
      </p:sp>
    </p:spTree>
    <p:extLst>
      <p:ext uri="{BB962C8B-B14F-4D97-AF65-F5344CB8AC3E}">
        <p14:creationId xmlns:p14="http://schemas.microsoft.com/office/powerpoint/2010/main" val="10992293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99991" y="2514601"/>
            <a:ext cx="3687417" cy="954107"/>
          </a:xfrm>
          <a:prstGeom prst="rect">
            <a:avLst/>
          </a:prstGeom>
          <a:noFill/>
        </p:spPr>
        <p:txBody>
          <a:bodyPr wrap="square" rtlCol="0">
            <a:spAutoFit/>
          </a:bodyPr>
          <a:lstStyle/>
          <a:p>
            <a:r>
              <a:rPr lang="en-US" sz="2800" dirty="0" smtClean="0"/>
              <a:t>US files at the bottom of the page.   </a:t>
            </a:r>
            <a:endParaRPr lang="en-US" sz="2800" dirty="0"/>
          </a:p>
        </p:txBody>
      </p:sp>
    </p:spTree>
    <p:extLst>
      <p:ext uri="{BB962C8B-B14F-4D97-AF65-F5344CB8AC3E}">
        <p14:creationId xmlns:p14="http://schemas.microsoft.com/office/powerpoint/2010/main" val="19842129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KMLs</a:t>
            </a:r>
            <a:endParaRPr lang="en-US" dirty="0"/>
          </a:p>
        </p:txBody>
      </p:sp>
      <p:sp>
        <p:nvSpPr>
          <p:cNvPr id="3" name="Content Placeholder 2"/>
          <p:cNvSpPr>
            <a:spLocks noGrp="1"/>
          </p:cNvSpPr>
          <p:nvPr>
            <p:ph idx="1"/>
          </p:nvPr>
        </p:nvSpPr>
        <p:spPr/>
        <p:txBody>
          <a:bodyPr/>
          <a:lstStyle/>
          <a:p>
            <a:r>
              <a:rPr lang="en-US" dirty="0" smtClean="0"/>
              <a:t>Prototypes coming very soon</a:t>
            </a:r>
          </a:p>
          <a:p>
            <a:r>
              <a:rPr lang="en-US" dirty="0" smtClean="0"/>
              <a:t>“Testing the Market”</a:t>
            </a:r>
          </a:p>
          <a:p>
            <a:r>
              <a:rPr lang="en-US" dirty="0" smtClean="0"/>
              <a:t>Initial release to include County and Census Tract</a:t>
            </a:r>
            <a:endParaRPr lang="en-US" dirty="0"/>
          </a:p>
        </p:txBody>
      </p:sp>
    </p:spTree>
    <p:extLst>
      <p:ext uri="{BB962C8B-B14F-4D97-AF65-F5344CB8AC3E}">
        <p14:creationId xmlns:p14="http://schemas.microsoft.com/office/powerpoint/2010/main" val="39400796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 y="42372"/>
            <a:ext cx="9119508" cy="681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1295400" y="3730280"/>
            <a:ext cx="3086100" cy="1070319"/>
          </a:xfrm>
          <a:prstGeom prst="rect">
            <a:avLst/>
          </a:prstGeom>
          <a:noFill/>
          <a:ln w="28575" algn="ctr">
            <a:solidFill>
              <a:srgbClr val="FF0000"/>
            </a:solidFill>
            <a:round/>
            <a:headEnd/>
            <a:tailEnd/>
          </a:ln>
        </p:spPr>
        <p:txBody>
          <a:bodyPr/>
          <a:lstStyle/>
          <a:p>
            <a:endParaRPr lang="en-US"/>
          </a:p>
        </p:txBody>
      </p:sp>
    </p:spTree>
    <p:extLst>
      <p:ext uri="{BB962C8B-B14F-4D97-AF65-F5344CB8AC3E}">
        <p14:creationId xmlns:p14="http://schemas.microsoft.com/office/powerpoint/2010/main" val="2026849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2579688"/>
            <a:ext cx="7772400" cy="1143000"/>
          </a:xfrm>
        </p:spPr>
        <p:txBody>
          <a:bodyPr>
            <a:normAutofit/>
          </a:bodyPr>
          <a:lstStyle/>
          <a:p>
            <a:r>
              <a:rPr lang="en-US" smtClean="0"/>
              <a:t>SF1 </a:t>
            </a:r>
            <a:r>
              <a:rPr lang="en-US" dirty="0" smtClean="0"/>
              <a:t>Data</a:t>
            </a:r>
          </a:p>
        </p:txBody>
      </p:sp>
      <p:sp>
        <p:nvSpPr>
          <p:cNvPr id="3075" name="Slide Number Placeholder 3"/>
          <p:cNvSpPr>
            <a:spLocks noGrp="1"/>
          </p:cNvSpPr>
          <p:nvPr>
            <p:ph type="sldNum" sz="quarter" idx="10"/>
          </p:nvPr>
        </p:nvSpPr>
        <p:spPr>
          <a:noFill/>
        </p:spPr>
        <p:txBody>
          <a:bodyPr/>
          <a:lstStyle/>
          <a:p>
            <a:fld id="{755A7118-531B-4F7B-9E28-17C05853CFF6}" type="slidenum">
              <a:rPr lang="en-US" smtClean="0">
                <a:latin typeface="Arial" charset="0"/>
              </a:rPr>
              <a:pPr/>
              <a:t>38</a:t>
            </a:fld>
            <a:endParaRPr lang="en-US" smtClean="0">
              <a:latin typeface="Arial" charset="0"/>
            </a:endParaRPr>
          </a:p>
        </p:txBody>
      </p:sp>
    </p:spTree>
    <p:extLst>
      <p:ext uri="{BB962C8B-B14F-4D97-AF65-F5344CB8AC3E}">
        <p14:creationId xmlns:p14="http://schemas.microsoft.com/office/powerpoint/2010/main" val="355751043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Summary File 1?</a:t>
            </a:r>
            <a:endParaRPr lang="en-US" dirty="0"/>
          </a:p>
        </p:txBody>
      </p:sp>
      <p:sp>
        <p:nvSpPr>
          <p:cNvPr id="3" name="Content Placeholder 2"/>
          <p:cNvSpPr>
            <a:spLocks noGrp="1"/>
          </p:cNvSpPr>
          <p:nvPr>
            <p:ph idx="1"/>
          </p:nvPr>
        </p:nvSpPr>
        <p:spPr/>
        <p:txBody>
          <a:bodyPr/>
          <a:lstStyle/>
          <a:p>
            <a:r>
              <a:rPr lang="en-US" dirty="0" smtClean="0"/>
              <a:t>Contains data compiled from the questions asked of all people at every housing unit</a:t>
            </a:r>
          </a:p>
          <a:p>
            <a:r>
              <a:rPr lang="en-US" dirty="0" smtClean="0"/>
              <a:t>Population items include sex, age, race, Hispanic or Latino Origin, household relationship, household type, household size, family type, family size and group quarters</a:t>
            </a:r>
            <a:endParaRPr lang="en-US" dirty="0"/>
          </a:p>
        </p:txBody>
      </p:sp>
    </p:spTree>
    <p:extLst>
      <p:ext uri="{BB962C8B-B14F-4D97-AF65-F5344CB8AC3E}">
        <p14:creationId xmlns:p14="http://schemas.microsoft.com/office/powerpoint/2010/main" val="735135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200" dirty="0" smtClean="0"/>
              <a:t>Guide to State and Local Census Geography</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33500"/>
            <a:ext cx="9144000" cy="5524499"/>
          </a:xfrm>
        </p:spPr>
      </p:pic>
      <p:sp>
        <p:nvSpPr>
          <p:cNvPr id="5" name="TextBox 4"/>
          <p:cNvSpPr txBox="1"/>
          <p:nvPr/>
        </p:nvSpPr>
        <p:spPr>
          <a:xfrm>
            <a:off x="352425" y="5334000"/>
            <a:ext cx="8334376" cy="461665"/>
          </a:xfrm>
          <a:prstGeom prst="rect">
            <a:avLst/>
          </a:prstGeom>
          <a:solidFill>
            <a:schemeClr val="bg1"/>
          </a:solidFill>
          <a:ln w="38100">
            <a:solidFill>
              <a:srgbClr val="FF0000"/>
            </a:solidFill>
          </a:ln>
        </p:spPr>
        <p:txBody>
          <a:bodyPr wrap="square" rtlCol="0">
            <a:spAutoFit/>
          </a:bodyPr>
          <a:lstStyle/>
          <a:p>
            <a:pPr algn="ctr"/>
            <a:r>
              <a:rPr lang="en-US" sz="2400" dirty="0"/>
              <a:t>http://www.census.gov/geo/www/guidestloc/guide_main.html</a:t>
            </a:r>
          </a:p>
        </p:txBody>
      </p:sp>
    </p:spTree>
    <p:extLst>
      <p:ext uri="{BB962C8B-B14F-4D97-AF65-F5344CB8AC3E}">
        <p14:creationId xmlns:p14="http://schemas.microsoft.com/office/powerpoint/2010/main" val="28789173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SF1 Continued</a:t>
            </a:r>
            <a:endParaRPr lang="en-US" dirty="0"/>
          </a:p>
        </p:txBody>
      </p:sp>
      <p:sp>
        <p:nvSpPr>
          <p:cNvPr id="3" name="Content Placeholder 2"/>
          <p:cNvSpPr>
            <a:spLocks noGrp="1"/>
          </p:cNvSpPr>
          <p:nvPr>
            <p:ph idx="1"/>
          </p:nvPr>
        </p:nvSpPr>
        <p:spPr/>
        <p:txBody>
          <a:bodyPr/>
          <a:lstStyle/>
          <a:p>
            <a:r>
              <a:rPr lang="en-US" dirty="0" smtClean="0"/>
              <a:t>Housing items include occupancy status, vacancy status, and tenure.</a:t>
            </a:r>
          </a:p>
          <a:p>
            <a:r>
              <a:rPr lang="en-US" dirty="0" smtClean="0"/>
              <a:t>Data available at all census geographic levels</a:t>
            </a:r>
          </a:p>
          <a:p>
            <a:r>
              <a:rPr lang="en-US" dirty="0" smtClean="0"/>
              <a:t>From just 10 questions, SF1 provides 331 tables of data. </a:t>
            </a:r>
            <a:endParaRPr lang="en-US" dirty="0"/>
          </a:p>
        </p:txBody>
      </p:sp>
    </p:spTree>
    <p:extLst>
      <p:ext uri="{BB962C8B-B14F-4D97-AF65-F5344CB8AC3E}">
        <p14:creationId xmlns:p14="http://schemas.microsoft.com/office/powerpoint/2010/main" val="39033701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4953000"/>
            <a:ext cx="8458200" cy="1569660"/>
          </a:xfrm>
          <a:prstGeom prst="rect">
            <a:avLst/>
          </a:prstGeom>
          <a:solidFill>
            <a:schemeClr val="bg1">
              <a:lumMod val="95000"/>
            </a:schemeClr>
          </a:solidFill>
          <a:ln>
            <a:solidFill>
              <a:srgbClr val="FF0000"/>
            </a:solidFill>
          </a:ln>
        </p:spPr>
        <p:txBody>
          <a:bodyPr wrap="square" rtlCol="0">
            <a:spAutoFit/>
          </a:bodyPr>
          <a:lstStyle/>
          <a:p>
            <a:r>
              <a:rPr lang="en-US" sz="9600" dirty="0" smtClean="0"/>
              <a:t>2010census.gov</a:t>
            </a:r>
            <a:endParaRPr lang="en-US" sz="9600" dirty="0"/>
          </a:p>
        </p:txBody>
      </p:sp>
      <p:sp>
        <p:nvSpPr>
          <p:cNvPr id="6" name="Rectangle 3"/>
          <p:cNvSpPr>
            <a:spLocks noChangeArrowheads="1"/>
          </p:cNvSpPr>
          <p:nvPr/>
        </p:nvSpPr>
        <p:spPr bwMode="auto">
          <a:xfrm>
            <a:off x="2609850" y="1241339"/>
            <a:ext cx="1066800" cy="352597"/>
          </a:xfrm>
          <a:prstGeom prst="rect">
            <a:avLst/>
          </a:prstGeom>
          <a:noFill/>
          <a:ln w="28575" algn="ctr">
            <a:solidFill>
              <a:srgbClr val="FF0000"/>
            </a:solidFill>
            <a:round/>
            <a:headEnd/>
            <a:tailEnd/>
          </a:ln>
        </p:spPr>
        <p:txBody>
          <a:bodyPr/>
          <a:lstStyle/>
          <a:p>
            <a:endParaRPr lang="en-US"/>
          </a:p>
        </p:txBody>
      </p:sp>
    </p:spTree>
    <p:extLst>
      <p:ext uri="{BB962C8B-B14F-4D97-AF65-F5344CB8AC3E}">
        <p14:creationId xmlns:p14="http://schemas.microsoft.com/office/powerpoint/2010/main" val="15356955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725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2895600" y="5298989"/>
            <a:ext cx="1504950" cy="352597"/>
          </a:xfrm>
          <a:prstGeom prst="rect">
            <a:avLst/>
          </a:prstGeom>
          <a:noFill/>
          <a:ln w="28575" algn="ctr">
            <a:solidFill>
              <a:srgbClr val="FF0000"/>
            </a:solidFill>
            <a:round/>
            <a:headEnd/>
            <a:tailEnd/>
          </a:ln>
        </p:spPr>
        <p:txBody>
          <a:bodyPr/>
          <a:lstStyle/>
          <a:p>
            <a:endParaRPr lang="en-US"/>
          </a:p>
        </p:txBody>
      </p:sp>
    </p:spTree>
    <p:extLst>
      <p:ext uri="{BB962C8B-B14F-4D97-AF65-F5344CB8AC3E}">
        <p14:creationId xmlns:p14="http://schemas.microsoft.com/office/powerpoint/2010/main" val="35246171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725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0" y="1716501"/>
            <a:ext cx="3526971" cy="642937"/>
          </a:xfrm>
          <a:prstGeom prst="rect">
            <a:avLst/>
          </a:prstGeom>
          <a:noFill/>
          <a:ln w="38100" algn="ctr">
            <a:solidFill>
              <a:srgbClr val="FF0000"/>
            </a:solidFill>
            <a:round/>
            <a:headEnd/>
            <a:tailEnd/>
          </a:ln>
        </p:spPr>
        <p:txBody>
          <a:bodyPr/>
          <a:lstStyle/>
          <a:p>
            <a:endParaRPr lang="en-US"/>
          </a:p>
        </p:txBody>
      </p:sp>
    </p:spTree>
    <p:extLst>
      <p:ext uri="{BB962C8B-B14F-4D97-AF65-F5344CB8AC3E}">
        <p14:creationId xmlns:p14="http://schemas.microsoft.com/office/powerpoint/2010/main" val="22625515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725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5"/>
          <p:cNvSpPr>
            <a:spLocks noChangeArrowheads="1"/>
          </p:cNvSpPr>
          <p:nvPr/>
        </p:nvSpPr>
        <p:spPr bwMode="auto">
          <a:xfrm>
            <a:off x="114300" y="4926012"/>
            <a:ext cx="3526971" cy="642937"/>
          </a:xfrm>
          <a:prstGeom prst="rect">
            <a:avLst/>
          </a:prstGeom>
          <a:noFill/>
          <a:ln w="38100" algn="ctr">
            <a:solidFill>
              <a:srgbClr val="FF0000"/>
            </a:solidFill>
            <a:round/>
            <a:headEnd/>
            <a:tailEnd/>
          </a:ln>
        </p:spPr>
        <p:txBody>
          <a:bodyPr/>
          <a:lstStyle/>
          <a:p>
            <a:endParaRPr lang="en-US"/>
          </a:p>
        </p:txBody>
      </p:sp>
      <p:sp>
        <p:nvSpPr>
          <p:cNvPr id="6" name="Rectangle 5"/>
          <p:cNvSpPr>
            <a:spLocks noChangeArrowheads="1"/>
          </p:cNvSpPr>
          <p:nvPr/>
        </p:nvSpPr>
        <p:spPr bwMode="auto">
          <a:xfrm>
            <a:off x="0" y="1706562"/>
            <a:ext cx="3526971" cy="642937"/>
          </a:xfrm>
          <a:prstGeom prst="rect">
            <a:avLst/>
          </a:prstGeom>
          <a:noFill/>
          <a:ln w="38100" algn="ctr">
            <a:solidFill>
              <a:srgbClr val="FF0000"/>
            </a:solidFill>
            <a:round/>
            <a:headEnd/>
            <a:tailEnd/>
          </a:ln>
        </p:spPr>
        <p:txBody>
          <a:bodyPr/>
          <a:lstStyle/>
          <a:p>
            <a:endParaRPr lang="en-US"/>
          </a:p>
        </p:txBody>
      </p:sp>
    </p:spTree>
    <p:extLst>
      <p:ext uri="{BB962C8B-B14F-4D97-AF65-F5344CB8AC3E}">
        <p14:creationId xmlns:p14="http://schemas.microsoft.com/office/powerpoint/2010/main" val="7209550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725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114300" y="1935162"/>
            <a:ext cx="3526971" cy="642937"/>
          </a:xfrm>
          <a:prstGeom prst="rect">
            <a:avLst/>
          </a:prstGeom>
          <a:noFill/>
          <a:ln w="38100" algn="ctr">
            <a:solidFill>
              <a:srgbClr val="FF0000"/>
            </a:solidFill>
            <a:round/>
            <a:headEnd/>
            <a:tailEnd/>
          </a:ln>
        </p:spPr>
        <p:txBody>
          <a:bodyPr/>
          <a:lstStyle/>
          <a:p>
            <a:endParaRPr lang="en-US"/>
          </a:p>
        </p:txBody>
      </p:sp>
    </p:spTree>
    <p:extLst>
      <p:ext uri="{BB962C8B-B14F-4D97-AF65-F5344CB8AC3E}">
        <p14:creationId xmlns:p14="http://schemas.microsoft.com/office/powerpoint/2010/main" val="36808450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41"/>
            <a:ext cx="9144000" cy="683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5965371" y="879249"/>
            <a:ext cx="2090057" cy="533400"/>
          </a:xfrm>
          <a:prstGeom prst="rect">
            <a:avLst/>
          </a:prstGeom>
          <a:noFill/>
          <a:ln w="38100" algn="ctr">
            <a:solidFill>
              <a:srgbClr val="FF0000"/>
            </a:solidFill>
            <a:round/>
            <a:headEnd/>
            <a:tailEnd/>
          </a:ln>
        </p:spPr>
        <p:txBody>
          <a:bodyPr/>
          <a:lstStyle/>
          <a:p>
            <a:endParaRPr lang="en-US"/>
          </a:p>
        </p:txBody>
      </p:sp>
    </p:spTree>
    <p:extLst>
      <p:ext uri="{BB962C8B-B14F-4D97-AF65-F5344CB8AC3E}">
        <p14:creationId xmlns:p14="http://schemas.microsoft.com/office/powerpoint/2010/main" val="40616343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
          <p:cNvSpPr>
            <a:spLocks noChangeArrowheads="1"/>
          </p:cNvSpPr>
          <p:nvPr/>
        </p:nvSpPr>
        <p:spPr bwMode="auto">
          <a:xfrm>
            <a:off x="0" y="5859462"/>
            <a:ext cx="3526971" cy="642937"/>
          </a:xfrm>
          <a:prstGeom prst="rect">
            <a:avLst/>
          </a:prstGeom>
          <a:noFill/>
          <a:ln w="38100" algn="ctr">
            <a:solidFill>
              <a:srgbClr val="FF0000"/>
            </a:solidFill>
            <a:round/>
            <a:headEnd/>
            <a:tailEnd/>
          </a:ln>
        </p:spPr>
        <p:txBody>
          <a:bodyPr/>
          <a:lstStyle/>
          <a:p>
            <a:endParaRPr lang="en-US"/>
          </a:p>
        </p:txBody>
      </p:sp>
    </p:spTree>
    <p:extLst>
      <p:ext uri="{BB962C8B-B14F-4D97-AF65-F5344CB8AC3E}">
        <p14:creationId xmlns:p14="http://schemas.microsoft.com/office/powerpoint/2010/main" val="10192033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854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5995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Allocate is Coming!</a:t>
            </a:r>
            <a:endParaRPr lang="en-US" sz="7200"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6374"/>
            <a:ext cx="9175014"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597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Ole Census Maps</a:t>
            </a:r>
          </a:p>
        </p:txBody>
      </p:sp>
      <p:sp>
        <p:nvSpPr>
          <p:cNvPr id="3" name="Content Placeholder 2"/>
          <p:cNvSpPr>
            <a:spLocks noGrp="1"/>
          </p:cNvSpPr>
          <p:nvPr>
            <p:ph idx="1"/>
          </p:nvPr>
        </p:nvSpPr>
        <p:spPr>
          <a:xfrm>
            <a:off x="602343" y="1208314"/>
            <a:ext cx="8229600" cy="4525963"/>
          </a:xfrm>
        </p:spPr>
        <p:txBody>
          <a:bodyPr>
            <a:normAutofit fontScale="25000" lnSpcReduction="20000"/>
          </a:bodyPr>
          <a:lstStyle/>
          <a:p>
            <a:r>
              <a:rPr lang="en-US" sz="1600" b="1" dirty="0"/>
              <a:t>2010 Census Reference</a:t>
            </a:r>
            <a:r>
              <a:rPr lang="en-US" sz="1600" dirty="0"/>
              <a:t> </a:t>
            </a:r>
            <a:endParaRPr lang="en-US" sz="1600" dirty="0" smtClean="0"/>
          </a:p>
          <a:p>
            <a:pPr lvl="1"/>
            <a:r>
              <a:rPr lang="en-US" sz="1200" dirty="0" smtClean="0">
                <a:hlinkClick r:id="rId3" action="ppaction://hlinkfile"/>
              </a:rPr>
              <a:t>Census </a:t>
            </a:r>
            <a:r>
              <a:rPr lang="en-US" sz="1200" dirty="0">
                <a:hlinkClick r:id="rId3" action="ppaction://hlinkfile"/>
              </a:rPr>
              <a:t>Block Maps</a:t>
            </a:r>
            <a:r>
              <a:rPr lang="en-US" sz="1200" dirty="0"/>
              <a:t> </a:t>
            </a:r>
          </a:p>
          <a:p>
            <a:pPr lvl="1"/>
            <a:r>
              <a:rPr lang="en-US" sz="1200" dirty="0"/>
              <a:t>Census Tract Reference Maps </a:t>
            </a:r>
          </a:p>
          <a:p>
            <a:pPr lvl="1"/>
            <a:r>
              <a:rPr lang="en-US" sz="1200" dirty="0">
                <a:hlinkClick r:id="rId4" action="ppaction://hlinkfile"/>
              </a:rPr>
              <a:t>School District Reference Maps</a:t>
            </a:r>
            <a:r>
              <a:rPr lang="en-US" sz="1200" dirty="0"/>
              <a:t> </a:t>
            </a:r>
          </a:p>
          <a:p>
            <a:pPr lvl="1"/>
            <a:r>
              <a:rPr lang="en-US" sz="1200" dirty="0">
                <a:hlinkClick r:id="rId5" action="ppaction://hlinkfile"/>
              </a:rPr>
              <a:t>P.L.94-171 County Block Maps</a:t>
            </a:r>
            <a:r>
              <a:rPr lang="en-US" sz="1200" dirty="0"/>
              <a:t> </a:t>
            </a:r>
          </a:p>
          <a:p>
            <a:pPr lvl="1"/>
            <a:r>
              <a:rPr lang="en-US" sz="1200" dirty="0">
                <a:hlinkClick r:id="rId6" action="ppaction://hlinkfile"/>
              </a:rPr>
              <a:t>P.L.94-171 VTD/SLD Reference Maps</a:t>
            </a:r>
            <a:r>
              <a:rPr lang="en-US" sz="1200" dirty="0"/>
              <a:t> </a:t>
            </a:r>
          </a:p>
          <a:p>
            <a:pPr lvl="1"/>
            <a:r>
              <a:rPr lang="en-US" sz="1200" dirty="0">
                <a:hlinkClick r:id="rId7" action="ppaction://hlinkfile"/>
              </a:rPr>
              <a:t>2010 Census Reapportionment Map</a:t>
            </a:r>
            <a:r>
              <a:rPr lang="en-US" sz="1200" dirty="0"/>
              <a:t> </a:t>
            </a:r>
          </a:p>
          <a:p>
            <a:pPr lvl="1"/>
            <a:r>
              <a:rPr lang="en-US" sz="1200" dirty="0">
                <a:hlinkClick r:id="rId8" action="ppaction://hlinkfile"/>
              </a:rPr>
              <a:t>2010 Census Local Census Offices with Type of Enumeration Areas</a:t>
            </a:r>
            <a:r>
              <a:rPr lang="en-US" sz="1200" dirty="0"/>
              <a:t> </a:t>
            </a:r>
          </a:p>
          <a:p>
            <a:r>
              <a:rPr lang="en-US" sz="1600" dirty="0"/>
              <a:t/>
            </a:r>
            <a:br>
              <a:rPr lang="en-US" sz="1600" dirty="0"/>
            </a:br>
            <a:r>
              <a:rPr lang="en-US" sz="1600" b="1" dirty="0"/>
              <a:t>Census Geography (2000 and 1990</a:t>
            </a:r>
            <a:r>
              <a:rPr lang="en-US" sz="1600" b="1" dirty="0" smtClean="0"/>
              <a:t>)</a:t>
            </a:r>
          </a:p>
          <a:p>
            <a:pPr lvl="1"/>
            <a:r>
              <a:rPr lang="en-US" sz="1200" dirty="0" smtClean="0"/>
              <a:t>American </a:t>
            </a:r>
            <a:r>
              <a:rPr lang="en-US" sz="1200" dirty="0"/>
              <a:t>Indian Tribal Census Tract Outline Maps:</a:t>
            </a:r>
            <a:br>
              <a:rPr lang="en-US" sz="1200" dirty="0"/>
            </a:br>
            <a:r>
              <a:rPr lang="en-US" sz="1200" dirty="0">
                <a:hlinkClick r:id="rId9"/>
              </a:rPr>
              <a:t>Description</a:t>
            </a:r>
            <a:r>
              <a:rPr lang="en-US" sz="1200" dirty="0"/>
              <a:t>   </a:t>
            </a:r>
            <a:r>
              <a:rPr lang="en-US" sz="1200" dirty="0">
                <a:hlinkClick r:id="rId10" action="ppaction://hlinkfile"/>
              </a:rPr>
              <a:t>2000</a:t>
            </a:r>
            <a:r>
              <a:rPr lang="en-US" sz="1200" dirty="0"/>
              <a:t> </a:t>
            </a:r>
          </a:p>
          <a:p>
            <a:pPr lvl="1"/>
            <a:r>
              <a:rPr lang="en-US" sz="1200" dirty="0"/>
              <a:t>American Indian/Alaska Native/Hawaiian Home Land Block Maps:</a:t>
            </a:r>
            <a:br>
              <a:rPr lang="en-US" sz="1200" dirty="0"/>
            </a:br>
            <a:r>
              <a:rPr lang="en-US" sz="1200" dirty="0">
                <a:hlinkClick r:id="rId11"/>
              </a:rPr>
              <a:t>Description</a:t>
            </a:r>
            <a:r>
              <a:rPr lang="en-US" sz="1200" dirty="0"/>
              <a:t>   </a:t>
            </a:r>
            <a:r>
              <a:rPr lang="en-US" sz="1200" dirty="0">
                <a:hlinkClick r:id="rId12"/>
              </a:rPr>
              <a:t>2000</a:t>
            </a:r>
            <a:r>
              <a:rPr lang="en-US" sz="1200" dirty="0"/>
              <a:t> </a:t>
            </a:r>
          </a:p>
          <a:p>
            <a:pPr lvl="1"/>
            <a:r>
              <a:rPr lang="en-US" sz="1200" dirty="0"/>
              <a:t>Census Block Maps: </a:t>
            </a:r>
            <a:r>
              <a:rPr lang="en-US" sz="1200" dirty="0">
                <a:hlinkClick r:id="rId13" action="ppaction://hlinkfile"/>
              </a:rPr>
              <a:t>(Also available on DVD)</a:t>
            </a:r>
            <a:r>
              <a:rPr lang="en-US" sz="1200" dirty="0"/>
              <a:t/>
            </a:r>
            <a:br>
              <a:rPr lang="en-US" sz="1200" dirty="0"/>
            </a:br>
            <a:r>
              <a:rPr lang="en-US" sz="1200" dirty="0">
                <a:hlinkClick r:id="rId14"/>
              </a:rPr>
              <a:t>Description</a:t>
            </a:r>
            <a:r>
              <a:rPr lang="en-US" sz="1200" dirty="0"/>
              <a:t>   </a:t>
            </a:r>
            <a:r>
              <a:rPr lang="en-US" sz="1200" dirty="0">
                <a:hlinkClick r:id="rId15"/>
              </a:rPr>
              <a:t>2000</a:t>
            </a:r>
            <a:r>
              <a:rPr lang="en-US" sz="1200" dirty="0"/>
              <a:t> | </a:t>
            </a:r>
            <a:r>
              <a:rPr lang="en-US" sz="1200" dirty="0">
                <a:hlinkClick r:id="rId16"/>
              </a:rPr>
              <a:t>1990</a:t>
            </a:r>
            <a:r>
              <a:rPr lang="en-US" sz="1200" dirty="0"/>
              <a:t> </a:t>
            </a:r>
          </a:p>
          <a:p>
            <a:pPr lvl="1"/>
            <a:r>
              <a:rPr lang="en-US" sz="1200" dirty="0"/>
              <a:t>Census Tract Outline Maps:  </a:t>
            </a:r>
            <a:r>
              <a:rPr lang="en-US" sz="1200" dirty="0">
                <a:hlinkClick r:id="rId13" action="ppaction://hlinkfile"/>
              </a:rPr>
              <a:t>(Also available on DVD)</a:t>
            </a:r>
            <a:r>
              <a:rPr lang="en-US" sz="1200" dirty="0"/>
              <a:t/>
            </a:r>
            <a:br>
              <a:rPr lang="en-US" sz="1200" dirty="0"/>
            </a:br>
            <a:r>
              <a:rPr lang="en-US" sz="1200" dirty="0">
                <a:hlinkClick r:id="rId17"/>
              </a:rPr>
              <a:t>Description</a:t>
            </a:r>
            <a:r>
              <a:rPr lang="en-US" sz="1200" dirty="0"/>
              <a:t>   </a:t>
            </a:r>
            <a:r>
              <a:rPr lang="en-US" sz="1200" dirty="0">
                <a:hlinkClick r:id="rId18"/>
              </a:rPr>
              <a:t>2000</a:t>
            </a:r>
            <a:r>
              <a:rPr lang="en-US" sz="1200" dirty="0"/>
              <a:t> | </a:t>
            </a:r>
            <a:r>
              <a:rPr lang="en-US" sz="1200" dirty="0">
                <a:hlinkClick r:id="rId19"/>
              </a:rPr>
              <a:t>1990</a:t>
            </a:r>
            <a:r>
              <a:rPr lang="en-US" sz="1200" dirty="0"/>
              <a:t> </a:t>
            </a:r>
          </a:p>
          <a:p>
            <a:r>
              <a:rPr lang="en-US" sz="1600" dirty="0"/>
              <a:t/>
            </a:r>
            <a:br>
              <a:rPr lang="en-US" sz="1600" dirty="0"/>
            </a:br>
            <a:r>
              <a:rPr lang="en-US" sz="1600" b="1" dirty="0"/>
              <a:t>2007 Economic Census Maps</a:t>
            </a:r>
            <a:r>
              <a:rPr lang="en-US" sz="1600" dirty="0"/>
              <a:t> </a:t>
            </a:r>
            <a:endParaRPr lang="en-US" sz="1600" dirty="0" smtClean="0"/>
          </a:p>
          <a:p>
            <a:pPr lvl="1"/>
            <a:r>
              <a:rPr lang="en-US" sz="1200" dirty="0" smtClean="0">
                <a:hlinkClick r:id="rId20" action="ppaction://hlinkfile"/>
              </a:rPr>
              <a:t>State</a:t>
            </a:r>
            <a:r>
              <a:rPr lang="en-US" sz="1200" dirty="0">
                <a:hlinkClick r:id="rId20" action="ppaction://hlinkfile"/>
              </a:rPr>
              <a:t>, County and Combined Statistical/Metropolitan/</a:t>
            </a:r>
            <a:r>
              <a:rPr lang="en-US" sz="1200" dirty="0" err="1">
                <a:hlinkClick r:id="rId20" action="ppaction://hlinkfile"/>
              </a:rPr>
              <a:t>Micropolitan</a:t>
            </a:r>
            <a:r>
              <a:rPr lang="en-US" sz="1200" dirty="0">
                <a:hlinkClick r:id="rId20" action="ppaction://hlinkfile"/>
              </a:rPr>
              <a:t> Area (CBSA) Maps</a:t>
            </a:r>
            <a:r>
              <a:rPr lang="en-US" sz="1200" dirty="0"/>
              <a:t> </a:t>
            </a:r>
            <a:endParaRPr lang="en-US" sz="1200" dirty="0" smtClean="0"/>
          </a:p>
          <a:p>
            <a:r>
              <a:rPr lang="en-US" sz="2000" b="1" dirty="0" smtClean="0"/>
              <a:t>General Reference</a:t>
            </a:r>
          </a:p>
          <a:p>
            <a:pPr lvl="1"/>
            <a:r>
              <a:rPr lang="en-US" sz="1600" dirty="0" smtClean="0"/>
              <a:t>State/County </a:t>
            </a:r>
            <a:r>
              <a:rPr lang="en-US" sz="1600" dirty="0"/>
              <a:t>Wall Map of the United States:</a:t>
            </a:r>
            <a:br>
              <a:rPr lang="en-US" sz="1600" dirty="0"/>
            </a:br>
            <a:r>
              <a:rPr lang="en-US" sz="1600" dirty="0">
                <a:hlinkClick r:id="rId21" action="ppaction://hlinkfile"/>
              </a:rPr>
              <a:t>2010</a:t>
            </a:r>
            <a:r>
              <a:rPr lang="en-US" sz="1600" dirty="0"/>
              <a:t>   |  </a:t>
            </a:r>
            <a:r>
              <a:rPr lang="en-US" sz="1600" dirty="0">
                <a:hlinkClick r:id="rId22" action="ppaction://hlinkfile"/>
              </a:rPr>
              <a:t>2003</a:t>
            </a:r>
            <a:r>
              <a:rPr lang="en-US" sz="1600" dirty="0"/>
              <a:t> </a:t>
            </a:r>
          </a:p>
          <a:p>
            <a:pPr lvl="1"/>
            <a:r>
              <a:rPr lang="en-US" sz="1200" dirty="0"/>
              <a:t>State-based County Outline maps (page-size):</a:t>
            </a:r>
            <a:br>
              <a:rPr lang="en-US" sz="1200" dirty="0"/>
            </a:br>
            <a:r>
              <a:rPr lang="en-US" sz="1200" dirty="0">
                <a:hlinkClick r:id="rId23" action="ppaction://hlinkfile"/>
              </a:rPr>
              <a:t>Description</a:t>
            </a:r>
            <a:r>
              <a:rPr lang="en-US" sz="1200" dirty="0"/>
              <a:t>   </a:t>
            </a:r>
            <a:r>
              <a:rPr lang="en-US" sz="1200" dirty="0">
                <a:hlinkClick r:id="rId24" action="ppaction://hlinkfile"/>
              </a:rPr>
              <a:t>2000</a:t>
            </a:r>
            <a:r>
              <a:rPr lang="en-US" sz="1200" dirty="0"/>
              <a:t> | </a:t>
            </a:r>
            <a:r>
              <a:rPr lang="en-US" sz="1200" dirty="0">
                <a:hlinkClick r:id="rId25" action="ppaction://hlinkfile"/>
              </a:rPr>
              <a:t>1990</a:t>
            </a:r>
            <a:r>
              <a:rPr lang="en-US" sz="1200" dirty="0"/>
              <a:t> </a:t>
            </a:r>
          </a:p>
          <a:p>
            <a:pPr lvl="1"/>
            <a:r>
              <a:rPr lang="en-US" sz="1200" dirty="0"/>
              <a:t>State/County Subdivision Outline Maps (page-size):</a:t>
            </a:r>
            <a:br>
              <a:rPr lang="en-US" sz="1200" dirty="0"/>
            </a:br>
            <a:r>
              <a:rPr lang="en-US" sz="1200" dirty="0">
                <a:hlinkClick r:id="rId26" action="ppaction://hlinkfile"/>
              </a:rPr>
              <a:t>2000</a:t>
            </a:r>
            <a:r>
              <a:rPr lang="en-US" sz="1200" dirty="0"/>
              <a:t> </a:t>
            </a:r>
          </a:p>
          <a:p>
            <a:pPr lvl="1"/>
            <a:r>
              <a:rPr lang="en-US" sz="1200" dirty="0"/>
              <a:t>Census Regions and Divisions of the United States:</a:t>
            </a:r>
            <a:br>
              <a:rPr lang="en-US" sz="1200" dirty="0"/>
            </a:br>
            <a:r>
              <a:rPr lang="en-US" sz="1200" dirty="0">
                <a:hlinkClick r:id="rId27" action="ppaction://hlinkfile" tooltip="Census Regions and Divisions of the U. S. in PDF format"/>
              </a:rPr>
              <a:t>[PDF]</a:t>
            </a:r>
            <a:r>
              <a:rPr lang="en-US" sz="1200" dirty="0"/>
              <a:t> or </a:t>
            </a:r>
            <a:r>
              <a:rPr lang="en-US" sz="1200" dirty="0">
                <a:hlinkClick r:id="rId28" action="ppaction://hlinkfile" tooltip="Census Regions and Divisions of the U. S. in alternate text format"/>
              </a:rPr>
              <a:t>[Text]</a:t>
            </a:r>
            <a:r>
              <a:rPr lang="en-US" sz="1200" dirty="0"/>
              <a:t> </a:t>
            </a:r>
          </a:p>
          <a:p>
            <a:r>
              <a:rPr lang="en-US" sz="1600" dirty="0"/>
              <a:t/>
            </a:r>
            <a:br>
              <a:rPr lang="en-US" sz="1600" dirty="0"/>
            </a:br>
            <a:r>
              <a:rPr lang="en-US" sz="1600" b="1" dirty="0"/>
              <a:t>Partnership Program Maps</a:t>
            </a:r>
            <a:r>
              <a:rPr lang="en-US" sz="1600" dirty="0"/>
              <a:t> </a:t>
            </a:r>
            <a:endParaRPr lang="en-US" sz="1600" dirty="0" smtClean="0"/>
          </a:p>
          <a:p>
            <a:pPr lvl="1"/>
            <a:r>
              <a:rPr lang="en-US" sz="1200" dirty="0" smtClean="0">
                <a:hlinkClick r:id="rId29" action="ppaction://hlinkfile"/>
              </a:rPr>
              <a:t>Boundary </a:t>
            </a:r>
            <a:r>
              <a:rPr lang="en-US" sz="1200" dirty="0">
                <a:hlinkClick r:id="rId29" action="ppaction://hlinkfile"/>
              </a:rPr>
              <a:t>and Annexation Survey Maps</a:t>
            </a:r>
            <a:r>
              <a:rPr lang="en-US" sz="1200" dirty="0"/>
              <a:t> </a:t>
            </a:r>
            <a:endParaRPr lang="en-US" sz="1200" dirty="0" smtClean="0"/>
          </a:p>
          <a:p>
            <a:r>
              <a:rPr lang="en-US" sz="2000" b="1" dirty="0" smtClean="0"/>
              <a:t>Congressional </a:t>
            </a:r>
            <a:r>
              <a:rPr lang="en-US" sz="2000" b="1" dirty="0"/>
              <a:t>District Maps</a:t>
            </a:r>
            <a:r>
              <a:rPr lang="en-US" sz="2000" dirty="0"/>
              <a:t> Congressional District Map </a:t>
            </a:r>
            <a:r>
              <a:rPr lang="en-US" sz="2000" dirty="0" smtClean="0"/>
              <a:t>Products</a:t>
            </a:r>
          </a:p>
          <a:p>
            <a:pPr lvl="1"/>
            <a:r>
              <a:rPr lang="en-US" sz="1600" dirty="0" smtClean="0">
                <a:hlinkClick r:id="rId30" action="ppaction://hlinkfile"/>
              </a:rPr>
              <a:t>112th </a:t>
            </a:r>
            <a:r>
              <a:rPr lang="en-US" sz="1600" dirty="0">
                <a:hlinkClick r:id="rId30" action="ppaction://hlinkfile"/>
              </a:rPr>
              <a:t>Congressional District Maps</a:t>
            </a:r>
            <a:r>
              <a:rPr lang="en-US" sz="1600" dirty="0"/>
              <a:t/>
            </a:r>
            <a:br>
              <a:rPr lang="en-US" sz="1600" dirty="0"/>
            </a:br>
            <a:r>
              <a:rPr lang="en-US" sz="1600" dirty="0">
                <a:hlinkClick r:id="rId31" action="ppaction://hlinkfile"/>
              </a:rPr>
              <a:t>111th Congressional District Maps</a:t>
            </a:r>
            <a:r>
              <a:rPr lang="en-US" sz="1600" dirty="0"/>
              <a:t/>
            </a:r>
            <a:br>
              <a:rPr lang="en-US" sz="1600" dirty="0"/>
            </a:br>
            <a:r>
              <a:rPr lang="en-US" sz="1600" dirty="0">
                <a:hlinkClick r:id="rId32" action="ppaction://hlinkfile"/>
              </a:rPr>
              <a:t>110th Congressional District Maps</a:t>
            </a:r>
            <a:r>
              <a:rPr lang="en-US" sz="1600" dirty="0"/>
              <a:t/>
            </a:r>
            <a:br>
              <a:rPr lang="en-US" sz="1600" dirty="0"/>
            </a:br>
            <a:r>
              <a:rPr lang="en-US" sz="1600" dirty="0">
                <a:hlinkClick r:id="rId33" action="ppaction://hlinkfile"/>
              </a:rPr>
              <a:t>109th Congressional District Maps</a:t>
            </a:r>
            <a:r>
              <a:rPr lang="en-US" sz="1600" dirty="0"/>
              <a:t/>
            </a:r>
            <a:br>
              <a:rPr lang="en-US" sz="1600" dirty="0"/>
            </a:br>
            <a:r>
              <a:rPr lang="en-US" sz="1600" dirty="0">
                <a:hlinkClick r:id="rId34" action="ppaction://hlinkfile"/>
              </a:rPr>
              <a:t>108th Congressional District Maps</a:t>
            </a:r>
            <a:r>
              <a:rPr lang="en-US" sz="1600" dirty="0"/>
              <a:t> </a:t>
            </a:r>
          </a:p>
          <a:p>
            <a:r>
              <a:rPr lang="en-US" sz="1600" b="1" dirty="0"/>
              <a:t>Metropolitan Areas </a:t>
            </a:r>
            <a:r>
              <a:rPr lang="en-US" sz="1600" b="1" dirty="0" smtClean="0"/>
              <a:t>Maps</a:t>
            </a:r>
          </a:p>
          <a:p>
            <a:pPr lvl="1"/>
            <a:r>
              <a:rPr lang="en-US" sz="1200" dirty="0" smtClean="0"/>
              <a:t>Metropolitan </a:t>
            </a:r>
            <a:r>
              <a:rPr lang="en-US" sz="1200" dirty="0"/>
              <a:t>and </a:t>
            </a:r>
            <a:r>
              <a:rPr lang="en-US" sz="1200" dirty="0" err="1"/>
              <a:t>Micropolitan</a:t>
            </a:r>
            <a:r>
              <a:rPr lang="en-US" sz="1200" dirty="0"/>
              <a:t> Statistical Areas Wall Maps:</a:t>
            </a:r>
            <a:br>
              <a:rPr lang="en-US" sz="1200" dirty="0"/>
            </a:br>
            <a:r>
              <a:rPr lang="en-US" sz="1200" dirty="0">
                <a:hlinkClick r:id="rId35" action="ppaction://hlinkfile"/>
              </a:rPr>
              <a:t>2009</a:t>
            </a:r>
            <a:r>
              <a:rPr lang="en-US" sz="1200" dirty="0"/>
              <a:t> | </a:t>
            </a:r>
            <a:r>
              <a:rPr lang="en-US" sz="1200" dirty="0">
                <a:hlinkClick r:id="rId36" action="ppaction://hlinkfile"/>
              </a:rPr>
              <a:t>2008</a:t>
            </a:r>
            <a:r>
              <a:rPr lang="en-US" sz="1200" dirty="0"/>
              <a:t> | </a:t>
            </a:r>
            <a:r>
              <a:rPr lang="en-US" sz="1200" dirty="0">
                <a:hlinkClick r:id="rId37" action="ppaction://hlinkfile"/>
              </a:rPr>
              <a:t>2007</a:t>
            </a:r>
            <a:r>
              <a:rPr lang="en-US" sz="1200" dirty="0"/>
              <a:t> | </a:t>
            </a:r>
            <a:r>
              <a:rPr lang="en-US" sz="1200" dirty="0">
                <a:hlinkClick r:id="rId38" action="ppaction://hlinkfile"/>
              </a:rPr>
              <a:t>2006</a:t>
            </a:r>
            <a:r>
              <a:rPr lang="en-US" sz="1200" dirty="0"/>
              <a:t> | </a:t>
            </a:r>
            <a:r>
              <a:rPr lang="en-US" sz="1200" dirty="0">
                <a:hlinkClick r:id="rId39" action="ppaction://hlinkfile"/>
              </a:rPr>
              <a:t>2005</a:t>
            </a:r>
            <a:r>
              <a:rPr lang="en-US" sz="1200" dirty="0"/>
              <a:t> | </a:t>
            </a:r>
            <a:r>
              <a:rPr lang="en-US" sz="1200" dirty="0">
                <a:hlinkClick r:id="rId40" action="ppaction://hlinkfile"/>
              </a:rPr>
              <a:t>2004</a:t>
            </a:r>
            <a:r>
              <a:rPr lang="en-US" sz="1200" dirty="0"/>
              <a:t> | </a:t>
            </a:r>
            <a:r>
              <a:rPr lang="en-US" sz="1200" dirty="0">
                <a:hlinkClick r:id="rId41" action="ppaction://hlinkfile"/>
              </a:rPr>
              <a:t>2003</a:t>
            </a:r>
            <a:r>
              <a:rPr lang="en-US" sz="1200" dirty="0"/>
              <a:t> </a:t>
            </a:r>
          </a:p>
          <a:p>
            <a:pPr lvl="1"/>
            <a:r>
              <a:rPr lang="en-US" sz="1200" dirty="0"/>
              <a:t>State-based Metropolitan and </a:t>
            </a:r>
            <a:r>
              <a:rPr lang="en-US" sz="1200" dirty="0" err="1"/>
              <a:t>Micropolitan</a:t>
            </a:r>
            <a:r>
              <a:rPr lang="en-US" sz="1200" dirty="0"/>
              <a:t> Statistical Areas maps (page-size):</a:t>
            </a:r>
            <a:br>
              <a:rPr lang="en-US" sz="1200" dirty="0"/>
            </a:br>
            <a:r>
              <a:rPr lang="en-US" sz="1200" dirty="0">
                <a:hlinkClick r:id="rId42" action="ppaction://hlinkfile"/>
              </a:rPr>
              <a:t>2004</a:t>
            </a:r>
            <a:r>
              <a:rPr lang="en-US" sz="1200" dirty="0"/>
              <a:t> | </a:t>
            </a:r>
            <a:r>
              <a:rPr lang="en-US" sz="1200" dirty="0">
                <a:hlinkClick r:id="rId43" action="ppaction://hlinkfile"/>
              </a:rPr>
              <a:t>2003</a:t>
            </a:r>
            <a:r>
              <a:rPr lang="en-US" sz="1200" dirty="0"/>
              <a:t> </a:t>
            </a:r>
          </a:p>
          <a:p>
            <a:pPr lvl="1"/>
            <a:r>
              <a:rPr lang="en-US" sz="1200" dirty="0"/>
              <a:t>New England City and Town Area Wall Maps: </a:t>
            </a:r>
            <a:br>
              <a:rPr lang="en-US" sz="1200" dirty="0"/>
            </a:br>
            <a:r>
              <a:rPr lang="en-US" sz="1200" dirty="0">
                <a:hlinkClick r:id="rId44" action="ppaction://hlinkfile"/>
              </a:rPr>
              <a:t>2006</a:t>
            </a:r>
            <a:r>
              <a:rPr lang="en-US" sz="1200" dirty="0"/>
              <a:t> | </a:t>
            </a:r>
            <a:r>
              <a:rPr lang="en-US" sz="1200" dirty="0">
                <a:hlinkClick r:id="rId45" action="ppaction://hlinkfile"/>
              </a:rPr>
              <a:t>2003</a:t>
            </a:r>
            <a:r>
              <a:rPr lang="en-US" sz="1200" dirty="0"/>
              <a:t> </a:t>
            </a:r>
          </a:p>
          <a:p>
            <a:pPr lvl="1"/>
            <a:r>
              <a:rPr lang="en-US" sz="1200" dirty="0"/>
              <a:t>State based Metropolitan Areas maps (page-size):</a:t>
            </a:r>
            <a:br>
              <a:rPr lang="en-US" sz="1200" dirty="0"/>
            </a:br>
            <a:r>
              <a:rPr lang="en-US" sz="1200" dirty="0">
                <a:hlinkClick r:id="rId46"/>
              </a:rPr>
              <a:t>1999</a:t>
            </a:r>
            <a:r>
              <a:rPr lang="en-US" sz="1200" dirty="0"/>
              <a:t> </a:t>
            </a:r>
          </a:p>
          <a:p>
            <a:pPr lvl="1"/>
            <a:r>
              <a:rPr lang="en-US" sz="1200" dirty="0"/>
              <a:t>U.S. based Metropolitan Areas maps (page-size):</a:t>
            </a:r>
            <a:br>
              <a:rPr lang="en-US" sz="1200" dirty="0"/>
            </a:br>
            <a:r>
              <a:rPr lang="en-US" sz="1200" dirty="0">
                <a:hlinkClick r:id="rId47"/>
              </a:rPr>
              <a:t>1999</a:t>
            </a:r>
            <a:r>
              <a:rPr lang="en-US" sz="1200" dirty="0"/>
              <a:t> </a:t>
            </a:r>
          </a:p>
          <a:p>
            <a:pPr lvl="1"/>
            <a:r>
              <a:rPr lang="en-US" sz="1200" dirty="0"/>
              <a:t>Metropolitan Areas of the United States and Puerto Rico (wall map):</a:t>
            </a:r>
            <a:br>
              <a:rPr lang="en-US" sz="1200" dirty="0"/>
            </a:br>
            <a:r>
              <a:rPr lang="en-US" sz="1200" dirty="0">
                <a:hlinkClick r:id="rId48"/>
              </a:rPr>
              <a:t>1999</a:t>
            </a:r>
            <a:r>
              <a:rPr lang="en-US" sz="1200" dirty="0"/>
              <a:t> </a:t>
            </a:r>
          </a:p>
          <a:p>
            <a:pPr lvl="1"/>
            <a:r>
              <a:rPr lang="en-US" sz="1200" dirty="0"/>
              <a:t>New England Metropolitan Areas (wall map):</a:t>
            </a:r>
            <a:br>
              <a:rPr lang="en-US" sz="1200" dirty="0"/>
            </a:br>
            <a:r>
              <a:rPr lang="en-US" sz="1200" dirty="0">
                <a:hlinkClick r:id="rId49"/>
              </a:rPr>
              <a:t>1999</a:t>
            </a:r>
            <a:r>
              <a:rPr lang="en-US" sz="1200" dirty="0"/>
              <a:t> </a:t>
            </a:r>
          </a:p>
          <a:p>
            <a:r>
              <a:rPr lang="en-US" sz="1600" dirty="0"/>
              <a:t/>
            </a:r>
            <a:br>
              <a:rPr lang="en-US" sz="1600" dirty="0"/>
            </a:br>
            <a:r>
              <a:rPr lang="en-US" sz="1600" b="1" dirty="0"/>
              <a:t>Census 2000 Public Use </a:t>
            </a:r>
            <a:r>
              <a:rPr lang="en-US" sz="1600" b="1" dirty="0" err="1"/>
              <a:t>Microdata</a:t>
            </a:r>
            <a:r>
              <a:rPr lang="en-US" sz="1600" b="1" dirty="0"/>
              <a:t> Area (PUMA) </a:t>
            </a:r>
            <a:r>
              <a:rPr lang="en-US" sz="1600" b="1" dirty="0" smtClean="0"/>
              <a:t>Maps</a:t>
            </a:r>
          </a:p>
          <a:p>
            <a:pPr lvl="1"/>
            <a:r>
              <a:rPr lang="en-US" sz="1200" dirty="0" smtClean="0"/>
              <a:t>Super-Public </a:t>
            </a:r>
            <a:r>
              <a:rPr lang="en-US" sz="1200" dirty="0"/>
              <a:t>Use </a:t>
            </a:r>
            <a:r>
              <a:rPr lang="en-US" sz="1200" dirty="0" err="1"/>
              <a:t>Microdata</a:t>
            </a:r>
            <a:r>
              <a:rPr lang="en-US" sz="1200" dirty="0"/>
              <a:t> Area (Super-PUMA) Maps (1-percent sample):</a:t>
            </a:r>
            <a:br>
              <a:rPr lang="en-US" sz="1200" dirty="0"/>
            </a:br>
            <a:r>
              <a:rPr lang="en-US" sz="1200" dirty="0">
                <a:hlinkClick r:id="rId50" action="ppaction://hlinkfile"/>
              </a:rPr>
              <a:t>Description</a:t>
            </a:r>
            <a:r>
              <a:rPr lang="en-US" sz="1200" dirty="0"/>
              <a:t>   </a:t>
            </a:r>
            <a:r>
              <a:rPr lang="en-US" sz="1200" dirty="0">
                <a:hlinkClick r:id="rId51" action="ppaction://hlinkfile"/>
              </a:rPr>
              <a:t>2000</a:t>
            </a:r>
            <a:r>
              <a:rPr lang="en-US" sz="1200" dirty="0"/>
              <a:t> </a:t>
            </a:r>
          </a:p>
          <a:p>
            <a:pPr lvl="1"/>
            <a:r>
              <a:rPr lang="en-US" sz="1200" dirty="0"/>
              <a:t>Public Use </a:t>
            </a:r>
            <a:r>
              <a:rPr lang="en-US" sz="1200" dirty="0" err="1"/>
              <a:t>Microdata</a:t>
            </a:r>
            <a:r>
              <a:rPr lang="en-US" sz="1200" dirty="0"/>
              <a:t> Area (PUMA) Maps (5-percent sample):</a:t>
            </a:r>
            <a:br>
              <a:rPr lang="en-US" sz="1200" dirty="0"/>
            </a:br>
            <a:r>
              <a:rPr lang="en-US" sz="1200" dirty="0">
                <a:hlinkClick r:id="rId52" action="ppaction://hlinkfile"/>
              </a:rPr>
              <a:t>Description</a:t>
            </a:r>
            <a:r>
              <a:rPr lang="en-US" sz="1200" dirty="0"/>
              <a:t>   </a:t>
            </a:r>
            <a:r>
              <a:rPr lang="en-US" sz="1200" dirty="0">
                <a:hlinkClick r:id="rId53" action="ppaction://hlinkfile"/>
              </a:rPr>
              <a:t>2000</a:t>
            </a:r>
            <a:r>
              <a:rPr lang="en-US" sz="1200" dirty="0"/>
              <a:t> </a:t>
            </a:r>
          </a:p>
          <a:p>
            <a:r>
              <a:rPr lang="en-US" sz="1600" dirty="0"/>
              <a:t/>
            </a:r>
            <a:br>
              <a:rPr lang="en-US" sz="1600" dirty="0"/>
            </a:br>
            <a:r>
              <a:rPr lang="en-US" sz="1600" b="1" dirty="0"/>
              <a:t>Urban Areas</a:t>
            </a:r>
            <a:r>
              <a:rPr lang="en-US" sz="1600" dirty="0"/>
              <a:t> </a:t>
            </a:r>
            <a:endParaRPr lang="en-US" sz="1600" dirty="0" smtClean="0"/>
          </a:p>
          <a:p>
            <a:pPr lvl="1"/>
            <a:r>
              <a:rPr lang="en-US" sz="1200" dirty="0" smtClean="0"/>
              <a:t>Urbanized </a:t>
            </a:r>
            <a:r>
              <a:rPr lang="en-US" sz="1200" dirty="0"/>
              <a:t>Area (UA) Outline Maps (wall-size):</a:t>
            </a:r>
            <a:br>
              <a:rPr lang="en-US" sz="1200" dirty="0"/>
            </a:br>
            <a:r>
              <a:rPr lang="en-US" sz="1200" dirty="0">
                <a:hlinkClick r:id="rId54" action="ppaction://hlinkfile"/>
              </a:rPr>
              <a:t>Description</a:t>
            </a:r>
            <a:r>
              <a:rPr lang="en-US" sz="1200" dirty="0"/>
              <a:t>   </a:t>
            </a:r>
            <a:r>
              <a:rPr lang="en-US" sz="1200" dirty="0">
                <a:hlinkClick r:id="rId55" action="ppaction://hlinkfile"/>
              </a:rPr>
              <a:t>2000</a:t>
            </a:r>
            <a:r>
              <a:rPr lang="en-US" sz="1200" dirty="0"/>
              <a:t> </a:t>
            </a:r>
          </a:p>
          <a:p>
            <a:pPr lvl="1"/>
            <a:r>
              <a:rPr lang="en-US" sz="1200" dirty="0"/>
              <a:t>Urban Cluster (UC) Outline Maps (wall-size):</a:t>
            </a:r>
            <a:br>
              <a:rPr lang="en-US" sz="1200" dirty="0"/>
            </a:br>
            <a:r>
              <a:rPr lang="en-US" sz="1200" dirty="0">
                <a:hlinkClick r:id="rId56" action="ppaction://hlinkfile"/>
              </a:rPr>
              <a:t>Description</a:t>
            </a:r>
            <a:r>
              <a:rPr lang="en-US" sz="1200" dirty="0"/>
              <a:t>   </a:t>
            </a:r>
            <a:r>
              <a:rPr lang="en-US" sz="1200" dirty="0">
                <a:hlinkClick r:id="rId57" action="ppaction://hlinkfile"/>
              </a:rPr>
              <a:t>2000</a:t>
            </a:r>
            <a:r>
              <a:rPr lang="en-US" sz="1200" dirty="0"/>
              <a:t> </a:t>
            </a:r>
          </a:p>
          <a:p>
            <a:r>
              <a:rPr lang="en-US" sz="1600" dirty="0"/>
              <a:t/>
            </a:r>
            <a:br>
              <a:rPr lang="en-US" sz="1600" dirty="0"/>
            </a:br>
            <a:r>
              <a:rPr lang="en-US" sz="1600" b="1" dirty="0"/>
              <a:t>Census 2000 Redistricting Data Program </a:t>
            </a:r>
            <a:r>
              <a:rPr lang="en-US" sz="1600" b="1" dirty="0" smtClean="0"/>
              <a:t>Maps</a:t>
            </a:r>
          </a:p>
          <a:p>
            <a:pPr lvl="1"/>
            <a:r>
              <a:rPr lang="en-US" sz="1200" dirty="0" smtClean="0">
                <a:hlinkClick r:id="rId58"/>
              </a:rPr>
              <a:t>(Available </a:t>
            </a:r>
            <a:r>
              <a:rPr lang="en-US" sz="1200" dirty="0">
                <a:hlinkClick r:id="rId58"/>
              </a:rPr>
              <a:t>on DVD and CD-ROM)</a:t>
            </a:r>
            <a:r>
              <a:rPr lang="en-US" sz="1200" dirty="0"/>
              <a:t> P.L. 94-171 County Block Maps:</a:t>
            </a:r>
            <a:br>
              <a:rPr lang="en-US" sz="1200" dirty="0"/>
            </a:br>
            <a:r>
              <a:rPr lang="en-US" sz="1200" dirty="0">
                <a:hlinkClick r:id="rId59"/>
              </a:rPr>
              <a:t>Description</a:t>
            </a:r>
            <a:r>
              <a:rPr lang="en-US" sz="1200" dirty="0"/>
              <a:t>   </a:t>
            </a:r>
            <a:r>
              <a:rPr lang="en-US" sz="1200" dirty="0">
                <a:hlinkClick r:id="rId60"/>
              </a:rPr>
              <a:t>2000</a:t>
            </a:r>
            <a:r>
              <a:rPr lang="en-US" sz="1200" dirty="0"/>
              <a:t> </a:t>
            </a:r>
          </a:p>
          <a:p>
            <a:pPr lvl="1"/>
            <a:r>
              <a:rPr lang="en-US" sz="1200" dirty="0"/>
              <a:t>P.L. 94-171 Voting District/State Legislative District Outline Maps:</a:t>
            </a:r>
            <a:br>
              <a:rPr lang="en-US" sz="1200" dirty="0"/>
            </a:br>
            <a:r>
              <a:rPr lang="en-US" sz="1200" dirty="0">
                <a:hlinkClick r:id="rId61"/>
              </a:rPr>
              <a:t>Description</a:t>
            </a:r>
            <a:r>
              <a:rPr lang="en-US" sz="1200" dirty="0"/>
              <a:t>   </a:t>
            </a:r>
            <a:r>
              <a:rPr lang="en-US" sz="1200" dirty="0">
                <a:hlinkClick r:id="rId62"/>
              </a:rPr>
              <a:t>2000</a:t>
            </a:r>
            <a:r>
              <a:rPr lang="en-US" sz="1200" dirty="0"/>
              <a:t> </a:t>
            </a:r>
          </a:p>
          <a:p>
            <a:r>
              <a:rPr lang="en-US" sz="1600" dirty="0"/>
              <a:t/>
            </a:r>
            <a:br>
              <a:rPr lang="en-US" sz="1600" dirty="0"/>
            </a:br>
            <a:r>
              <a:rPr lang="en-US" sz="1600" b="1" dirty="0"/>
              <a:t>THEMATIC MAPS</a:t>
            </a:r>
            <a:r>
              <a:rPr lang="en-US" sz="1600" dirty="0"/>
              <a:t> </a:t>
            </a:r>
            <a:r>
              <a:rPr lang="en-US" sz="1600" dirty="0">
                <a:hlinkClick r:id="rId63" action="ppaction://hlinkfile"/>
              </a:rPr>
              <a:t>(description)</a:t>
            </a:r>
            <a:r>
              <a:rPr lang="en-US" sz="1600" dirty="0"/>
              <a:t> </a:t>
            </a:r>
            <a:endParaRPr lang="en-US" sz="1600" dirty="0" smtClean="0"/>
          </a:p>
          <a:p>
            <a:pPr lvl="1"/>
            <a:r>
              <a:rPr lang="en-US" sz="1200" dirty="0" smtClean="0"/>
              <a:t>Population </a:t>
            </a:r>
            <a:r>
              <a:rPr lang="en-US" sz="1200" dirty="0"/>
              <a:t>Density: </a:t>
            </a:r>
            <a:br>
              <a:rPr lang="en-US" sz="1200" dirty="0"/>
            </a:br>
            <a:r>
              <a:rPr lang="en-US" sz="1200" dirty="0">
                <a:hlinkClick r:id="rId64" action="ppaction://hlinkfile"/>
              </a:rPr>
              <a:t>2010</a:t>
            </a:r>
            <a:r>
              <a:rPr lang="en-US" sz="1200" dirty="0"/>
              <a:t> [PDF] </a:t>
            </a:r>
          </a:p>
          <a:p>
            <a:pPr lvl="1"/>
            <a:r>
              <a:rPr lang="en-US" sz="1200" dirty="0"/>
              <a:t>Total Population &amp; Population Change: </a:t>
            </a:r>
            <a:br>
              <a:rPr lang="en-US" sz="1200" dirty="0"/>
            </a:br>
            <a:r>
              <a:rPr lang="en-US" sz="1200" dirty="0">
                <a:hlinkClick r:id="rId65" action="ppaction://hlinkfile"/>
              </a:rPr>
              <a:t>2010</a:t>
            </a:r>
            <a:r>
              <a:rPr lang="en-US" sz="1200" dirty="0"/>
              <a:t> </a:t>
            </a:r>
          </a:p>
          <a:p>
            <a:pPr lvl="1"/>
            <a:r>
              <a:rPr lang="en-US" sz="1200" dirty="0"/>
              <a:t>Population Profiles: </a:t>
            </a:r>
            <a:br>
              <a:rPr lang="en-US" sz="1200" dirty="0"/>
            </a:br>
            <a:r>
              <a:rPr lang="en-US" sz="1200" dirty="0">
                <a:hlinkClick r:id="rId66" action="ppaction://hlinkfile"/>
              </a:rPr>
              <a:t>2010</a:t>
            </a:r>
            <a:r>
              <a:rPr lang="en-US" sz="1200" dirty="0"/>
              <a:t> | </a:t>
            </a:r>
            <a:r>
              <a:rPr lang="en-US" sz="1200" dirty="0">
                <a:hlinkClick r:id="rId67" action="ppaction://hlinkfile"/>
              </a:rPr>
              <a:t>2000</a:t>
            </a:r>
            <a:r>
              <a:rPr lang="en-US" sz="1200" dirty="0"/>
              <a:t> </a:t>
            </a:r>
          </a:p>
          <a:p>
            <a:pPr lvl="1"/>
            <a:r>
              <a:rPr lang="en-US" sz="1200" dirty="0"/>
              <a:t>Centers of Population: </a:t>
            </a:r>
            <a:br>
              <a:rPr lang="en-US" sz="1200" dirty="0"/>
            </a:br>
            <a:r>
              <a:rPr lang="en-US" sz="1200" dirty="0">
                <a:hlinkClick r:id="rId68" action="ppaction://hlinkfile"/>
              </a:rPr>
              <a:t>2010</a:t>
            </a:r>
            <a:r>
              <a:rPr lang="en-US" sz="1200" dirty="0"/>
              <a:t> | </a:t>
            </a:r>
            <a:r>
              <a:rPr lang="en-US" sz="1200" dirty="0">
                <a:hlinkClick r:id="rId69"/>
              </a:rPr>
              <a:t>2000</a:t>
            </a:r>
            <a:r>
              <a:rPr lang="en-US" sz="1200" dirty="0"/>
              <a:t> | </a:t>
            </a:r>
            <a:r>
              <a:rPr lang="en-US" sz="1200" dirty="0">
                <a:hlinkClick r:id="rId70" action="ppaction://hlinkfile"/>
              </a:rPr>
              <a:t>Historical</a:t>
            </a:r>
            <a:r>
              <a:rPr lang="en-US" sz="1200" dirty="0"/>
              <a:t> </a:t>
            </a:r>
          </a:p>
          <a:p>
            <a:pPr lvl="1"/>
            <a:r>
              <a:rPr lang="en-US" sz="1200" dirty="0"/>
              <a:t>Population Distribution of the United States:</a:t>
            </a:r>
            <a:br>
              <a:rPr lang="en-US" sz="1200" dirty="0"/>
            </a:br>
            <a:r>
              <a:rPr lang="en-US" sz="1200" dirty="0">
                <a:hlinkClick r:id="rId71" action="ppaction://hlinkfile"/>
              </a:rPr>
              <a:t>2010</a:t>
            </a:r>
            <a:r>
              <a:rPr lang="en-US" sz="1200" dirty="0"/>
              <a:t> | </a:t>
            </a:r>
            <a:r>
              <a:rPr lang="en-US" sz="1200" dirty="0">
                <a:hlinkClick r:id="rId72"/>
              </a:rPr>
              <a:t>2000</a:t>
            </a:r>
            <a:r>
              <a:rPr lang="en-US" sz="1200" dirty="0"/>
              <a:t> | </a:t>
            </a:r>
            <a:r>
              <a:rPr lang="en-US" sz="1200" dirty="0">
                <a:hlinkClick r:id="rId73"/>
              </a:rPr>
              <a:t>1990</a:t>
            </a:r>
            <a:r>
              <a:rPr lang="en-US" sz="1200" dirty="0"/>
              <a:t> </a:t>
            </a:r>
          </a:p>
          <a:p>
            <a:r>
              <a:rPr lang="en-US" sz="1600" dirty="0"/>
              <a:t/>
            </a:r>
            <a:br>
              <a:rPr lang="en-US" sz="1600" dirty="0"/>
            </a:br>
            <a:r>
              <a:rPr lang="en-US" sz="1600" b="1" dirty="0"/>
              <a:t>SPECIAL PURPOSE </a:t>
            </a:r>
            <a:r>
              <a:rPr lang="en-US" sz="1600" b="1" dirty="0" smtClean="0"/>
              <a:t>MAPS</a:t>
            </a:r>
          </a:p>
          <a:p>
            <a:pPr lvl="1"/>
            <a:r>
              <a:rPr lang="en-US" sz="1200" dirty="0" smtClean="0">
                <a:hlinkClick r:id="rId74" action="ppaction://hlinkfile"/>
              </a:rPr>
              <a:t>May </a:t>
            </a:r>
            <a:r>
              <a:rPr lang="en-US" sz="1200" dirty="0">
                <a:hlinkClick r:id="rId74" action="ppaction://hlinkfile"/>
              </a:rPr>
              <a:t>2011 Mississippi River Flood Area Resource Maps</a:t>
            </a:r>
            <a:r>
              <a:rPr lang="en-US" sz="1200" dirty="0"/>
              <a:t> </a:t>
            </a:r>
          </a:p>
          <a:p>
            <a:pPr lvl="1"/>
            <a:r>
              <a:rPr lang="en-US" sz="1200" dirty="0"/>
              <a:t>The American Indians and Alaska Natives in the United States Wall Map </a:t>
            </a:r>
            <a:br>
              <a:rPr lang="en-US" sz="1200" dirty="0"/>
            </a:br>
            <a:r>
              <a:rPr lang="en-US" sz="1200" dirty="0">
                <a:hlinkClick r:id="rId75" action="ppaction://hlinkfile"/>
              </a:rPr>
              <a:t>2010</a:t>
            </a:r>
            <a:r>
              <a:rPr lang="en-US" sz="1200" dirty="0"/>
              <a:t>  |  </a:t>
            </a:r>
            <a:r>
              <a:rPr lang="en-US" sz="1200" dirty="0">
                <a:hlinkClick r:id="rId76"/>
              </a:rPr>
              <a:t>2000</a:t>
            </a:r>
            <a:r>
              <a:rPr lang="en-US" sz="1200" dirty="0"/>
              <a:t> </a:t>
            </a:r>
          </a:p>
          <a:p>
            <a:pPr lvl="1"/>
            <a:r>
              <a:rPr lang="en-US" sz="1200" dirty="0"/>
              <a:t>Mapping Census 2000: The Geography of U.S. Diversity </a:t>
            </a:r>
            <a:br>
              <a:rPr lang="en-US" sz="1200" dirty="0"/>
            </a:br>
            <a:r>
              <a:rPr lang="en-US" sz="1200" dirty="0">
                <a:hlinkClick r:id="rId77" action="ppaction://hlinkfile"/>
              </a:rPr>
              <a:t>Description</a:t>
            </a:r>
            <a:r>
              <a:rPr lang="en-US" sz="1200" dirty="0"/>
              <a:t>   </a:t>
            </a:r>
            <a:r>
              <a:rPr lang="en-US" sz="1200" dirty="0">
                <a:hlinkClick r:id="rId78"/>
              </a:rPr>
              <a:t>2000</a:t>
            </a:r>
            <a:r>
              <a:rPr lang="en-US" sz="1200" dirty="0"/>
              <a:t> </a:t>
            </a:r>
          </a:p>
          <a:p>
            <a:pPr lvl="1"/>
            <a:r>
              <a:rPr lang="en-US" sz="1200" dirty="0"/>
              <a:t>Census Regions and Divisions of the United States</a:t>
            </a:r>
            <a:br>
              <a:rPr lang="en-US" sz="1200" dirty="0"/>
            </a:br>
            <a:r>
              <a:rPr lang="en-US" sz="1200" dirty="0">
                <a:hlinkClick r:id="rId27" action="ppaction://hlinkfile" tooltip="Census Regions and Divisions of the U. S. in PDF format"/>
              </a:rPr>
              <a:t>[PDF]</a:t>
            </a:r>
            <a:r>
              <a:rPr lang="en-US" sz="1200" dirty="0"/>
              <a:t> or </a:t>
            </a:r>
            <a:r>
              <a:rPr lang="en-US" sz="1200" dirty="0">
                <a:hlinkClick r:id="rId28" action="ppaction://hlinkfile" tooltip="Census Regions and Divisions of the U. S. in plain text"/>
              </a:rPr>
              <a:t>[Text]</a:t>
            </a:r>
            <a:endParaRPr lang="en-US" sz="1200" dirty="0"/>
          </a:p>
          <a:p>
            <a:endParaRPr lang="en-US" dirty="0"/>
          </a:p>
        </p:txBody>
      </p:sp>
      <p:pic>
        <p:nvPicPr>
          <p:cNvPr id="5" name="Picture 4"/>
          <p:cNvPicPr>
            <a:picLocks noChangeAspect="1"/>
          </p:cNvPicPr>
          <p:nvPr/>
        </p:nvPicPr>
        <p:blipFill>
          <a:blip r:embed="rId79">
            <a:extLst>
              <a:ext uri="{28A0092B-C50C-407E-A947-70E740481C1C}">
                <a14:useLocalDpi xmlns:a14="http://schemas.microsoft.com/office/drawing/2010/main" val="0"/>
              </a:ext>
            </a:extLst>
          </a:blip>
          <a:stretch>
            <a:fillRect/>
          </a:stretch>
        </p:blipFill>
        <p:spPr>
          <a:xfrm>
            <a:off x="3045311" y="1208314"/>
            <a:ext cx="6098689" cy="4591878"/>
          </a:xfrm>
          <a:prstGeom prst="rect">
            <a:avLst/>
          </a:prstGeom>
        </p:spPr>
      </p:pic>
      <p:pic>
        <p:nvPicPr>
          <p:cNvPr id="4" name="Picture 3"/>
          <p:cNvPicPr>
            <a:picLocks noChangeAspect="1"/>
          </p:cNvPicPr>
          <p:nvPr/>
        </p:nvPicPr>
        <p:blipFill>
          <a:blip r:embed="rId80">
            <a:extLst>
              <a:ext uri="{28A0092B-C50C-407E-A947-70E740481C1C}">
                <a14:useLocalDpi xmlns:a14="http://schemas.microsoft.com/office/drawing/2010/main" val="0"/>
              </a:ext>
            </a:extLst>
          </a:blip>
          <a:stretch>
            <a:fillRect/>
          </a:stretch>
        </p:blipFill>
        <p:spPr>
          <a:xfrm>
            <a:off x="2933837" y="1208313"/>
            <a:ext cx="6198028" cy="5475515"/>
          </a:xfrm>
          <a:prstGeom prst="rect">
            <a:avLst/>
          </a:prstGeom>
        </p:spPr>
      </p:pic>
    </p:spTree>
    <p:extLst>
      <p:ext uri="{BB962C8B-B14F-4D97-AF65-F5344CB8AC3E}">
        <p14:creationId xmlns:p14="http://schemas.microsoft.com/office/powerpoint/2010/main" val="396848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1000"/>
                                        <p:tgtEl>
                                          <p:spTgt spid="3">
                                            <p:txEl>
                                              <p:pRg st="11" end="11"/>
                                            </p:txEl>
                                          </p:spTgt>
                                        </p:tgtEl>
                                      </p:cBhvr>
                                    </p:animEffect>
                                    <p:anim calcmode="lin" valueType="num">
                                      <p:cBhvr>
                                        <p:cTn id="6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1000"/>
                                        <p:tgtEl>
                                          <p:spTgt spid="3">
                                            <p:txEl>
                                              <p:pRg st="12" end="12"/>
                                            </p:txEl>
                                          </p:spTgt>
                                        </p:tgtEl>
                                      </p:cBhvr>
                                    </p:animEffect>
                                    <p:anim calcmode="lin" valueType="num">
                                      <p:cBhvr>
                                        <p:cTn id="6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1000"/>
                                        <p:tgtEl>
                                          <p:spTgt spid="3">
                                            <p:txEl>
                                              <p:pRg st="13" end="13"/>
                                            </p:txEl>
                                          </p:spTgt>
                                        </p:tgtEl>
                                      </p:cBhvr>
                                    </p:animEffect>
                                    <p:anim calcmode="lin" valueType="num">
                                      <p:cBhvr>
                                        <p:cTn id="7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1000"/>
                                        <p:tgtEl>
                                          <p:spTgt spid="3">
                                            <p:txEl>
                                              <p:pRg st="14" end="14"/>
                                            </p:txEl>
                                          </p:spTgt>
                                        </p:tgtEl>
                                      </p:cBhvr>
                                    </p:animEffect>
                                    <p:anim calcmode="lin" valueType="num">
                                      <p:cBhvr>
                                        <p:cTn id="7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1000"/>
                                        <p:tgtEl>
                                          <p:spTgt spid="3">
                                            <p:txEl>
                                              <p:pRg st="15" end="15"/>
                                            </p:txEl>
                                          </p:spTgt>
                                        </p:tgtEl>
                                      </p:cBhvr>
                                    </p:animEffect>
                                    <p:anim calcmode="lin" valueType="num">
                                      <p:cBhvr>
                                        <p:cTn id="8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fade">
                                      <p:cBhvr>
                                        <p:cTn id="87" dur="1000"/>
                                        <p:tgtEl>
                                          <p:spTgt spid="3">
                                            <p:txEl>
                                              <p:pRg st="16" end="16"/>
                                            </p:txEl>
                                          </p:spTgt>
                                        </p:tgtEl>
                                      </p:cBhvr>
                                    </p:animEffect>
                                    <p:anim calcmode="lin" valueType="num">
                                      <p:cBhvr>
                                        <p:cTn id="88"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fade">
                                      <p:cBhvr>
                                        <p:cTn id="92" dur="1000"/>
                                        <p:tgtEl>
                                          <p:spTgt spid="3">
                                            <p:txEl>
                                              <p:pRg st="17" end="17"/>
                                            </p:txEl>
                                          </p:spTgt>
                                        </p:tgtEl>
                                      </p:cBhvr>
                                    </p:animEffect>
                                    <p:anim calcmode="lin" valueType="num">
                                      <p:cBhvr>
                                        <p:cTn id="93"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94"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Effect transition="in" filter="fade">
                                      <p:cBhvr>
                                        <p:cTn id="97" dur="1000"/>
                                        <p:tgtEl>
                                          <p:spTgt spid="3">
                                            <p:txEl>
                                              <p:pRg st="18" end="18"/>
                                            </p:txEl>
                                          </p:spTgt>
                                        </p:tgtEl>
                                      </p:cBhvr>
                                    </p:animEffect>
                                    <p:anim calcmode="lin" valueType="num">
                                      <p:cBhvr>
                                        <p:cTn id="98"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99" dur="1000" fill="hold"/>
                                        <p:tgtEl>
                                          <p:spTgt spid="3">
                                            <p:txEl>
                                              <p:pRg st="18" end="18"/>
                                            </p:txEl>
                                          </p:spTgt>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3">
                                            <p:txEl>
                                              <p:pRg st="19" end="19"/>
                                            </p:txEl>
                                          </p:spTgt>
                                        </p:tgtEl>
                                        <p:attrNameLst>
                                          <p:attrName>style.visibility</p:attrName>
                                        </p:attrNameLst>
                                      </p:cBhvr>
                                      <p:to>
                                        <p:strVal val="visible"/>
                                      </p:to>
                                    </p:set>
                                    <p:animEffect transition="in" filter="fade">
                                      <p:cBhvr>
                                        <p:cTn id="102" dur="1000"/>
                                        <p:tgtEl>
                                          <p:spTgt spid="3">
                                            <p:txEl>
                                              <p:pRg st="19" end="19"/>
                                            </p:txEl>
                                          </p:spTgt>
                                        </p:tgtEl>
                                      </p:cBhvr>
                                    </p:animEffect>
                                    <p:anim calcmode="lin" valueType="num">
                                      <p:cBhvr>
                                        <p:cTn id="103"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04" dur="1000" fill="hold"/>
                                        <p:tgtEl>
                                          <p:spTgt spid="3">
                                            <p:txEl>
                                              <p:pRg st="19" end="19"/>
                                            </p:txEl>
                                          </p:spTgt>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3">
                                            <p:txEl>
                                              <p:pRg st="20" end="20"/>
                                            </p:txEl>
                                          </p:spTgt>
                                        </p:tgtEl>
                                        <p:attrNameLst>
                                          <p:attrName>style.visibility</p:attrName>
                                        </p:attrNameLst>
                                      </p:cBhvr>
                                      <p:to>
                                        <p:strVal val="visible"/>
                                      </p:to>
                                    </p:set>
                                    <p:animEffect transition="in" filter="fade">
                                      <p:cBhvr>
                                        <p:cTn id="107" dur="1000"/>
                                        <p:tgtEl>
                                          <p:spTgt spid="3">
                                            <p:txEl>
                                              <p:pRg st="20" end="20"/>
                                            </p:txEl>
                                          </p:spTgt>
                                        </p:tgtEl>
                                      </p:cBhvr>
                                    </p:animEffect>
                                    <p:anim calcmode="lin" valueType="num">
                                      <p:cBhvr>
                                        <p:cTn id="108"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109" dur="1000" fill="hold"/>
                                        <p:tgtEl>
                                          <p:spTgt spid="3">
                                            <p:txEl>
                                              <p:pRg st="20" end="20"/>
                                            </p:txEl>
                                          </p:spTgt>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3">
                                            <p:txEl>
                                              <p:pRg st="21" end="21"/>
                                            </p:txEl>
                                          </p:spTgt>
                                        </p:tgtEl>
                                        <p:attrNameLst>
                                          <p:attrName>style.visibility</p:attrName>
                                        </p:attrNameLst>
                                      </p:cBhvr>
                                      <p:to>
                                        <p:strVal val="visible"/>
                                      </p:to>
                                    </p:set>
                                    <p:animEffect transition="in" filter="fade">
                                      <p:cBhvr>
                                        <p:cTn id="112" dur="1000"/>
                                        <p:tgtEl>
                                          <p:spTgt spid="3">
                                            <p:txEl>
                                              <p:pRg st="21" end="21"/>
                                            </p:txEl>
                                          </p:spTgt>
                                        </p:tgtEl>
                                      </p:cBhvr>
                                    </p:animEffect>
                                    <p:anim calcmode="lin" valueType="num">
                                      <p:cBhvr>
                                        <p:cTn id="113" dur="1000" fill="hold"/>
                                        <p:tgtEl>
                                          <p:spTgt spid="3">
                                            <p:txEl>
                                              <p:pRg st="21" end="21"/>
                                            </p:txEl>
                                          </p:spTgt>
                                        </p:tgtEl>
                                        <p:attrNameLst>
                                          <p:attrName>ppt_x</p:attrName>
                                        </p:attrNameLst>
                                      </p:cBhvr>
                                      <p:tavLst>
                                        <p:tav tm="0">
                                          <p:val>
                                            <p:strVal val="#ppt_x"/>
                                          </p:val>
                                        </p:tav>
                                        <p:tav tm="100000">
                                          <p:val>
                                            <p:strVal val="#ppt_x"/>
                                          </p:val>
                                        </p:tav>
                                      </p:tavLst>
                                    </p:anim>
                                    <p:anim calcmode="lin" valueType="num">
                                      <p:cBhvr>
                                        <p:cTn id="114" dur="1000" fill="hold"/>
                                        <p:tgtEl>
                                          <p:spTgt spid="3">
                                            <p:txEl>
                                              <p:pRg st="21" end="21"/>
                                            </p:txEl>
                                          </p:spTgt>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3">
                                            <p:txEl>
                                              <p:pRg st="22" end="22"/>
                                            </p:txEl>
                                          </p:spTgt>
                                        </p:tgtEl>
                                        <p:attrNameLst>
                                          <p:attrName>style.visibility</p:attrName>
                                        </p:attrNameLst>
                                      </p:cBhvr>
                                      <p:to>
                                        <p:strVal val="visible"/>
                                      </p:to>
                                    </p:set>
                                    <p:animEffect transition="in" filter="fade">
                                      <p:cBhvr>
                                        <p:cTn id="117" dur="1000"/>
                                        <p:tgtEl>
                                          <p:spTgt spid="3">
                                            <p:txEl>
                                              <p:pRg st="22" end="22"/>
                                            </p:txEl>
                                          </p:spTgt>
                                        </p:tgtEl>
                                      </p:cBhvr>
                                    </p:animEffect>
                                    <p:anim calcmode="lin" valueType="num">
                                      <p:cBhvr>
                                        <p:cTn id="118" dur="1000" fill="hold"/>
                                        <p:tgtEl>
                                          <p:spTgt spid="3">
                                            <p:txEl>
                                              <p:pRg st="22" end="22"/>
                                            </p:txEl>
                                          </p:spTgt>
                                        </p:tgtEl>
                                        <p:attrNameLst>
                                          <p:attrName>ppt_x</p:attrName>
                                        </p:attrNameLst>
                                      </p:cBhvr>
                                      <p:tavLst>
                                        <p:tav tm="0">
                                          <p:val>
                                            <p:strVal val="#ppt_x"/>
                                          </p:val>
                                        </p:tav>
                                        <p:tav tm="100000">
                                          <p:val>
                                            <p:strVal val="#ppt_x"/>
                                          </p:val>
                                        </p:tav>
                                      </p:tavLst>
                                    </p:anim>
                                    <p:anim calcmode="lin" valueType="num">
                                      <p:cBhvr>
                                        <p:cTn id="119" dur="1000" fill="hold"/>
                                        <p:tgtEl>
                                          <p:spTgt spid="3">
                                            <p:txEl>
                                              <p:pRg st="22" end="22"/>
                                            </p:txEl>
                                          </p:spTgt>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3">
                                            <p:txEl>
                                              <p:pRg st="23" end="23"/>
                                            </p:txEl>
                                          </p:spTgt>
                                        </p:tgtEl>
                                        <p:attrNameLst>
                                          <p:attrName>style.visibility</p:attrName>
                                        </p:attrNameLst>
                                      </p:cBhvr>
                                      <p:to>
                                        <p:strVal val="visible"/>
                                      </p:to>
                                    </p:set>
                                    <p:animEffect transition="in" filter="fade">
                                      <p:cBhvr>
                                        <p:cTn id="122" dur="1000"/>
                                        <p:tgtEl>
                                          <p:spTgt spid="3">
                                            <p:txEl>
                                              <p:pRg st="23" end="23"/>
                                            </p:txEl>
                                          </p:spTgt>
                                        </p:tgtEl>
                                      </p:cBhvr>
                                    </p:animEffect>
                                    <p:anim calcmode="lin" valueType="num">
                                      <p:cBhvr>
                                        <p:cTn id="123" dur="1000" fill="hold"/>
                                        <p:tgtEl>
                                          <p:spTgt spid="3">
                                            <p:txEl>
                                              <p:pRg st="23" end="23"/>
                                            </p:txEl>
                                          </p:spTgt>
                                        </p:tgtEl>
                                        <p:attrNameLst>
                                          <p:attrName>ppt_x</p:attrName>
                                        </p:attrNameLst>
                                      </p:cBhvr>
                                      <p:tavLst>
                                        <p:tav tm="0">
                                          <p:val>
                                            <p:strVal val="#ppt_x"/>
                                          </p:val>
                                        </p:tav>
                                        <p:tav tm="100000">
                                          <p:val>
                                            <p:strVal val="#ppt_x"/>
                                          </p:val>
                                        </p:tav>
                                      </p:tavLst>
                                    </p:anim>
                                    <p:anim calcmode="lin" valueType="num">
                                      <p:cBhvr>
                                        <p:cTn id="124" dur="1000" fill="hold"/>
                                        <p:tgtEl>
                                          <p:spTgt spid="3">
                                            <p:txEl>
                                              <p:pRg st="23" end="23"/>
                                            </p:txEl>
                                          </p:spTgt>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3">
                                            <p:txEl>
                                              <p:pRg st="24" end="24"/>
                                            </p:txEl>
                                          </p:spTgt>
                                        </p:tgtEl>
                                        <p:attrNameLst>
                                          <p:attrName>style.visibility</p:attrName>
                                        </p:attrNameLst>
                                      </p:cBhvr>
                                      <p:to>
                                        <p:strVal val="visible"/>
                                      </p:to>
                                    </p:set>
                                    <p:animEffect transition="in" filter="fade">
                                      <p:cBhvr>
                                        <p:cTn id="127" dur="1000"/>
                                        <p:tgtEl>
                                          <p:spTgt spid="3">
                                            <p:txEl>
                                              <p:pRg st="24" end="24"/>
                                            </p:txEl>
                                          </p:spTgt>
                                        </p:tgtEl>
                                      </p:cBhvr>
                                    </p:animEffect>
                                    <p:anim calcmode="lin" valueType="num">
                                      <p:cBhvr>
                                        <p:cTn id="128" dur="1000" fill="hold"/>
                                        <p:tgtEl>
                                          <p:spTgt spid="3">
                                            <p:txEl>
                                              <p:pRg st="24" end="24"/>
                                            </p:txEl>
                                          </p:spTgt>
                                        </p:tgtEl>
                                        <p:attrNameLst>
                                          <p:attrName>ppt_x</p:attrName>
                                        </p:attrNameLst>
                                      </p:cBhvr>
                                      <p:tavLst>
                                        <p:tav tm="0">
                                          <p:val>
                                            <p:strVal val="#ppt_x"/>
                                          </p:val>
                                        </p:tav>
                                        <p:tav tm="100000">
                                          <p:val>
                                            <p:strVal val="#ppt_x"/>
                                          </p:val>
                                        </p:tav>
                                      </p:tavLst>
                                    </p:anim>
                                    <p:anim calcmode="lin" valueType="num">
                                      <p:cBhvr>
                                        <p:cTn id="129" dur="1000" fill="hold"/>
                                        <p:tgtEl>
                                          <p:spTgt spid="3">
                                            <p:txEl>
                                              <p:pRg st="24" end="24"/>
                                            </p:txEl>
                                          </p:spTgt>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3">
                                            <p:txEl>
                                              <p:pRg st="25" end="25"/>
                                            </p:txEl>
                                          </p:spTgt>
                                        </p:tgtEl>
                                        <p:attrNameLst>
                                          <p:attrName>style.visibility</p:attrName>
                                        </p:attrNameLst>
                                      </p:cBhvr>
                                      <p:to>
                                        <p:strVal val="visible"/>
                                      </p:to>
                                    </p:set>
                                    <p:animEffect transition="in" filter="fade">
                                      <p:cBhvr>
                                        <p:cTn id="132" dur="1000"/>
                                        <p:tgtEl>
                                          <p:spTgt spid="3">
                                            <p:txEl>
                                              <p:pRg st="25" end="25"/>
                                            </p:txEl>
                                          </p:spTgt>
                                        </p:tgtEl>
                                      </p:cBhvr>
                                    </p:animEffect>
                                    <p:anim calcmode="lin" valueType="num">
                                      <p:cBhvr>
                                        <p:cTn id="133" dur="1000" fill="hold"/>
                                        <p:tgtEl>
                                          <p:spTgt spid="3">
                                            <p:txEl>
                                              <p:pRg st="25" end="25"/>
                                            </p:txEl>
                                          </p:spTgt>
                                        </p:tgtEl>
                                        <p:attrNameLst>
                                          <p:attrName>ppt_x</p:attrName>
                                        </p:attrNameLst>
                                      </p:cBhvr>
                                      <p:tavLst>
                                        <p:tav tm="0">
                                          <p:val>
                                            <p:strVal val="#ppt_x"/>
                                          </p:val>
                                        </p:tav>
                                        <p:tav tm="100000">
                                          <p:val>
                                            <p:strVal val="#ppt_x"/>
                                          </p:val>
                                        </p:tav>
                                      </p:tavLst>
                                    </p:anim>
                                    <p:anim calcmode="lin" valueType="num">
                                      <p:cBhvr>
                                        <p:cTn id="134" dur="1000" fill="hold"/>
                                        <p:tgtEl>
                                          <p:spTgt spid="3">
                                            <p:txEl>
                                              <p:pRg st="25" end="25"/>
                                            </p:txEl>
                                          </p:spTgt>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3">
                                            <p:txEl>
                                              <p:pRg st="26" end="26"/>
                                            </p:txEl>
                                          </p:spTgt>
                                        </p:tgtEl>
                                        <p:attrNameLst>
                                          <p:attrName>style.visibility</p:attrName>
                                        </p:attrNameLst>
                                      </p:cBhvr>
                                      <p:to>
                                        <p:strVal val="visible"/>
                                      </p:to>
                                    </p:set>
                                    <p:animEffect transition="in" filter="fade">
                                      <p:cBhvr>
                                        <p:cTn id="137" dur="1000"/>
                                        <p:tgtEl>
                                          <p:spTgt spid="3">
                                            <p:txEl>
                                              <p:pRg st="26" end="26"/>
                                            </p:txEl>
                                          </p:spTgt>
                                        </p:tgtEl>
                                      </p:cBhvr>
                                    </p:animEffect>
                                    <p:anim calcmode="lin" valueType="num">
                                      <p:cBhvr>
                                        <p:cTn id="138" dur="1000" fill="hold"/>
                                        <p:tgtEl>
                                          <p:spTgt spid="3">
                                            <p:txEl>
                                              <p:pRg st="26" end="26"/>
                                            </p:txEl>
                                          </p:spTgt>
                                        </p:tgtEl>
                                        <p:attrNameLst>
                                          <p:attrName>ppt_x</p:attrName>
                                        </p:attrNameLst>
                                      </p:cBhvr>
                                      <p:tavLst>
                                        <p:tav tm="0">
                                          <p:val>
                                            <p:strVal val="#ppt_x"/>
                                          </p:val>
                                        </p:tav>
                                        <p:tav tm="100000">
                                          <p:val>
                                            <p:strVal val="#ppt_x"/>
                                          </p:val>
                                        </p:tav>
                                      </p:tavLst>
                                    </p:anim>
                                    <p:anim calcmode="lin" valueType="num">
                                      <p:cBhvr>
                                        <p:cTn id="139" dur="1000" fill="hold"/>
                                        <p:tgtEl>
                                          <p:spTgt spid="3">
                                            <p:txEl>
                                              <p:pRg st="26" end="26"/>
                                            </p:txEl>
                                          </p:spTgt>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3">
                                            <p:txEl>
                                              <p:pRg st="27" end="27"/>
                                            </p:txEl>
                                          </p:spTgt>
                                        </p:tgtEl>
                                        <p:attrNameLst>
                                          <p:attrName>style.visibility</p:attrName>
                                        </p:attrNameLst>
                                      </p:cBhvr>
                                      <p:to>
                                        <p:strVal val="visible"/>
                                      </p:to>
                                    </p:set>
                                    <p:animEffect transition="in" filter="fade">
                                      <p:cBhvr>
                                        <p:cTn id="142" dur="1000"/>
                                        <p:tgtEl>
                                          <p:spTgt spid="3">
                                            <p:txEl>
                                              <p:pRg st="27" end="27"/>
                                            </p:txEl>
                                          </p:spTgt>
                                        </p:tgtEl>
                                      </p:cBhvr>
                                    </p:animEffect>
                                    <p:anim calcmode="lin" valueType="num">
                                      <p:cBhvr>
                                        <p:cTn id="143" dur="1000" fill="hold"/>
                                        <p:tgtEl>
                                          <p:spTgt spid="3">
                                            <p:txEl>
                                              <p:pRg st="27" end="27"/>
                                            </p:txEl>
                                          </p:spTgt>
                                        </p:tgtEl>
                                        <p:attrNameLst>
                                          <p:attrName>ppt_x</p:attrName>
                                        </p:attrNameLst>
                                      </p:cBhvr>
                                      <p:tavLst>
                                        <p:tav tm="0">
                                          <p:val>
                                            <p:strVal val="#ppt_x"/>
                                          </p:val>
                                        </p:tav>
                                        <p:tav tm="100000">
                                          <p:val>
                                            <p:strVal val="#ppt_x"/>
                                          </p:val>
                                        </p:tav>
                                      </p:tavLst>
                                    </p:anim>
                                    <p:anim calcmode="lin" valueType="num">
                                      <p:cBhvr>
                                        <p:cTn id="144" dur="1000" fill="hold"/>
                                        <p:tgtEl>
                                          <p:spTgt spid="3">
                                            <p:txEl>
                                              <p:pRg st="27" end="27"/>
                                            </p:txEl>
                                          </p:spTgt>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3">
                                            <p:txEl>
                                              <p:pRg st="28" end="28"/>
                                            </p:txEl>
                                          </p:spTgt>
                                        </p:tgtEl>
                                        <p:attrNameLst>
                                          <p:attrName>style.visibility</p:attrName>
                                        </p:attrNameLst>
                                      </p:cBhvr>
                                      <p:to>
                                        <p:strVal val="visible"/>
                                      </p:to>
                                    </p:set>
                                    <p:animEffect transition="in" filter="fade">
                                      <p:cBhvr>
                                        <p:cTn id="147" dur="1000"/>
                                        <p:tgtEl>
                                          <p:spTgt spid="3">
                                            <p:txEl>
                                              <p:pRg st="28" end="28"/>
                                            </p:txEl>
                                          </p:spTgt>
                                        </p:tgtEl>
                                      </p:cBhvr>
                                    </p:animEffect>
                                    <p:anim calcmode="lin" valueType="num">
                                      <p:cBhvr>
                                        <p:cTn id="148" dur="1000" fill="hold"/>
                                        <p:tgtEl>
                                          <p:spTgt spid="3">
                                            <p:txEl>
                                              <p:pRg st="28" end="28"/>
                                            </p:txEl>
                                          </p:spTgt>
                                        </p:tgtEl>
                                        <p:attrNameLst>
                                          <p:attrName>ppt_x</p:attrName>
                                        </p:attrNameLst>
                                      </p:cBhvr>
                                      <p:tavLst>
                                        <p:tav tm="0">
                                          <p:val>
                                            <p:strVal val="#ppt_x"/>
                                          </p:val>
                                        </p:tav>
                                        <p:tav tm="100000">
                                          <p:val>
                                            <p:strVal val="#ppt_x"/>
                                          </p:val>
                                        </p:tav>
                                      </p:tavLst>
                                    </p:anim>
                                    <p:anim calcmode="lin" valueType="num">
                                      <p:cBhvr>
                                        <p:cTn id="149" dur="1000" fill="hold"/>
                                        <p:tgtEl>
                                          <p:spTgt spid="3">
                                            <p:txEl>
                                              <p:pRg st="28" end="28"/>
                                            </p:txEl>
                                          </p:spTgt>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3">
                                            <p:txEl>
                                              <p:pRg st="29" end="29"/>
                                            </p:txEl>
                                          </p:spTgt>
                                        </p:tgtEl>
                                        <p:attrNameLst>
                                          <p:attrName>style.visibility</p:attrName>
                                        </p:attrNameLst>
                                      </p:cBhvr>
                                      <p:to>
                                        <p:strVal val="visible"/>
                                      </p:to>
                                    </p:set>
                                    <p:animEffect transition="in" filter="fade">
                                      <p:cBhvr>
                                        <p:cTn id="152" dur="1000"/>
                                        <p:tgtEl>
                                          <p:spTgt spid="3">
                                            <p:txEl>
                                              <p:pRg st="29" end="29"/>
                                            </p:txEl>
                                          </p:spTgt>
                                        </p:tgtEl>
                                      </p:cBhvr>
                                    </p:animEffect>
                                    <p:anim calcmode="lin" valueType="num">
                                      <p:cBhvr>
                                        <p:cTn id="153" dur="1000" fill="hold"/>
                                        <p:tgtEl>
                                          <p:spTgt spid="3">
                                            <p:txEl>
                                              <p:pRg st="29" end="29"/>
                                            </p:txEl>
                                          </p:spTgt>
                                        </p:tgtEl>
                                        <p:attrNameLst>
                                          <p:attrName>ppt_x</p:attrName>
                                        </p:attrNameLst>
                                      </p:cBhvr>
                                      <p:tavLst>
                                        <p:tav tm="0">
                                          <p:val>
                                            <p:strVal val="#ppt_x"/>
                                          </p:val>
                                        </p:tav>
                                        <p:tav tm="100000">
                                          <p:val>
                                            <p:strVal val="#ppt_x"/>
                                          </p:val>
                                        </p:tav>
                                      </p:tavLst>
                                    </p:anim>
                                    <p:anim calcmode="lin" valueType="num">
                                      <p:cBhvr>
                                        <p:cTn id="154" dur="1000" fill="hold"/>
                                        <p:tgtEl>
                                          <p:spTgt spid="3">
                                            <p:txEl>
                                              <p:pRg st="29" end="29"/>
                                            </p:txEl>
                                          </p:spTgt>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3">
                                            <p:txEl>
                                              <p:pRg st="30" end="30"/>
                                            </p:txEl>
                                          </p:spTgt>
                                        </p:tgtEl>
                                        <p:attrNameLst>
                                          <p:attrName>style.visibility</p:attrName>
                                        </p:attrNameLst>
                                      </p:cBhvr>
                                      <p:to>
                                        <p:strVal val="visible"/>
                                      </p:to>
                                    </p:set>
                                    <p:animEffect transition="in" filter="fade">
                                      <p:cBhvr>
                                        <p:cTn id="157" dur="1000"/>
                                        <p:tgtEl>
                                          <p:spTgt spid="3">
                                            <p:txEl>
                                              <p:pRg st="30" end="30"/>
                                            </p:txEl>
                                          </p:spTgt>
                                        </p:tgtEl>
                                      </p:cBhvr>
                                    </p:animEffect>
                                    <p:anim calcmode="lin" valueType="num">
                                      <p:cBhvr>
                                        <p:cTn id="158" dur="1000" fill="hold"/>
                                        <p:tgtEl>
                                          <p:spTgt spid="3">
                                            <p:txEl>
                                              <p:pRg st="30" end="30"/>
                                            </p:txEl>
                                          </p:spTgt>
                                        </p:tgtEl>
                                        <p:attrNameLst>
                                          <p:attrName>ppt_x</p:attrName>
                                        </p:attrNameLst>
                                      </p:cBhvr>
                                      <p:tavLst>
                                        <p:tav tm="0">
                                          <p:val>
                                            <p:strVal val="#ppt_x"/>
                                          </p:val>
                                        </p:tav>
                                        <p:tav tm="100000">
                                          <p:val>
                                            <p:strVal val="#ppt_x"/>
                                          </p:val>
                                        </p:tav>
                                      </p:tavLst>
                                    </p:anim>
                                    <p:anim calcmode="lin" valueType="num">
                                      <p:cBhvr>
                                        <p:cTn id="159" dur="1000" fill="hold"/>
                                        <p:tgtEl>
                                          <p:spTgt spid="3">
                                            <p:txEl>
                                              <p:pRg st="30" end="30"/>
                                            </p:txEl>
                                          </p:spTgt>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3">
                                            <p:txEl>
                                              <p:pRg st="31" end="31"/>
                                            </p:txEl>
                                          </p:spTgt>
                                        </p:tgtEl>
                                        <p:attrNameLst>
                                          <p:attrName>style.visibility</p:attrName>
                                        </p:attrNameLst>
                                      </p:cBhvr>
                                      <p:to>
                                        <p:strVal val="visible"/>
                                      </p:to>
                                    </p:set>
                                    <p:animEffect transition="in" filter="fade">
                                      <p:cBhvr>
                                        <p:cTn id="162" dur="1000"/>
                                        <p:tgtEl>
                                          <p:spTgt spid="3">
                                            <p:txEl>
                                              <p:pRg st="31" end="31"/>
                                            </p:txEl>
                                          </p:spTgt>
                                        </p:tgtEl>
                                      </p:cBhvr>
                                    </p:animEffect>
                                    <p:anim calcmode="lin" valueType="num">
                                      <p:cBhvr>
                                        <p:cTn id="163" dur="1000" fill="hold"/>
                                        <p:tgtEl>
                                          <p:spTgt spid="3">
                                            <p:txEl>
                                              <p:pRg st="31" end="31"/>
                                            </p:txEl>
                                          </p:spTgt>
                                        </p:tgtEl>
                                        <p:attrNameLst>
                                          <p:attrName>ppt_x</p:attrName>
                                        </p:attrNameLst>
                                      </p:cBhvr>
                                      <p:tavLst>
                                        <p:tav tm="0">
                                          <p:val>
                                            <p:strVal val="#ppt_x"/>
                                          </p:val>
                                        </p:tav>
                                        <p:tav tm="100000">
                                          <p:val>
                                            <p:strVal val="#ppt_x"/>
                                          </p:val>
                                        </p:tav>
                                      </p:tavLst>
                                    </p:anim>
                                    <p:anim calcmode="lin" valueType="num">
                                      <p:cBhvr>
                                        <p:cTn id="164" dur="1000" fill="hold"/>
                                        <p:tgtEl>
                                          <p:spTgt spid="3">
                                            <p:txEl>
                                              <p:pRg st="31" end="31"/>
                                            </p:txEl>
                                          </p:spTgt>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3">
                                            <p:txEl>
                                              <p:pRg st="32" end="32"/>
                                            </p:txEl>
                                          </p:spTgt>
                                        </p:tgtEl>
                                        <p:attrNameLst>
                                          <p:attrName>style.visibility</p:attrName>
                                        </p:attrNameLst>
                                      </p:cBhvr>
                                      <p:to>
                                        <p:strVal val="visible"/>
                                      </p:to>
                                    </p:set>
                                    <p:animEffect transition="in" filter="fade">
                                      <p:cBhvr>
                                        <p:cTn id="167" dur="1000"/>
                                        <p:tgtEl>
                                          <p:spTgt spid="3">
                                            <p:txEl>
                                              <p:pRg st="32" end="32"/>
                                            </p:txEl>
                                          </p:spTgt>
                                        </p:tgtEl>
                                      </p:cBhvr>
                                    </p:animEffect>
                                    <p:anim calcmode="lin" valueType="num">
                                      <p:cBhvr>
                                        <p:cTn id="168" dur="1000" fill="hold"/>
                                        <p:tgtEl>
                                          <p:spTgt spid="3">
                                            <p:txEl>
                                              <p:pRg st="32" end="32"/>
                                            </p:txEl>
                                          </p:spTgt>
                                        </p:tgtEl>
                                        <p:attrNameLst>
                                          <p:attrName>ppt_x</p:attrName>
                                        </p:attrNameLst>
                                      </p:cBhvr>
                                      <p:tavLst>
                                        <p:tav tm="0">
                                          <p:val>
                                            <p:strVal val="#ppt_x"/>
                                          </p:val>
                                        </p:tav>
                                        <p:tav tm="100000">
                                          <p:val>
                                            <p:strVal val="#ppt_x"/>
                                          </p:val>
                                        </p:tav>
                                      </p:tavLst>
                                    </p:anim>
                                    <p:anim calcmode="lin" valueType="num">
                                      <p:cBhvr>
                                        <p:cTn id="169" dur="1000" fill="hold"/>
                                        <p:tgtEl>
                                          <p:spTgt spid="3">
                                            <p:txEl>
                                              <p:pRg st="32" end="32"/>
                                            </p:txEl>
                                          </p:spTgt>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3">
                                            <p:txEl>
                                              <p:pRg st="33" end="33"/>
                                            </p:txEl>
                                          </p:spTgt>
                                        </p:tgtEl>
                                        <p:attrNameLst>
                                          <p:attrName>style.visibility</p:attrName>
                                        </p:attrNameLst>
                                      </p:cBhvr>
                                      <p:to>
                                        <p:strVal val="visible"/>
                                      </p:to>
                                    </p:set>
                                    <p:animEffect transition="in" filter="fade">
                                      <p:cBhvr>
                                        <p:cTn id="172" dur="1000"/>
                                        <p:tgtEl>
                                          <p:spTgt spid="3">
                                            <p:txEl>
                                              <p:pRg st="33" end="33"/>
                                            </p:txEl>
                                          </p:spTgt>
                                        </p:tgtEl>
                                      </p:cBhvr>
                                    </p:animEffect>
                                    <p:anim calcmode="lin" valueType="num">
                                      <p:cBhvr>
                                        <p:cTn id="173" dur="1000" fill="hold"/>
                                        <p:tgtEl>
                                          <p:spTgt spid="3">
                                            <p:txEl>
                                              <p:pRg st="33" end="33"/>
                                            </p:txEl>
                                          </p:spTgt>
                                        </p:tgtEl>
                                        <p:attrNameLst>
                                          <p:attrName>ppt_x</p:attrName>
                                        </p:attrNameLst>
                                      </p:cBhvr>
                                      <p:tavLst>
                                        <p:tav tm="0">
                                          <p:val>
                                            <p:strVal val="#ppt_x"/>
                                          </p:val>
                                        </p:tav>
                                        <p:tav tm="100000">
                                          <p:val>
                                            <p:strVal val="#ppt_x"/>
                                          </p:val>
                                        </p:tav>
                                      </p:tavLst>
                                    </p:anim>
                                    <p:anim calcmode="lin" valueType="num">
                                      <p:cBhvr>
                                        <p:cTn id="174" dur="1000" fill="hold"/>
                                        <p:tgtEl>
                                          <p:spTgt spid="3">
                                            <p:txEl>
                                              <p:pRg st="33" end="33"/>
                                            </p:txEl>
                                          </p:spTgt>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3">
                                            <p:txEl>
                                              <p:pRg st="34" end="34"/>
                                            </p:txEl>
                                          </p:spTgt>
                                        </p:tgtEl>
                                        <p:attrNameLst>
                                          <p:attrName>style.visibility</p:attrName>
                                        </p:attrNameLst>
                                      </p:cBhvr>
                                      <p:to>
                                        <p:strVal val="visible"/>
                                      </p:to>
                                    </p:set>
                                    <p:animEffect transition="in" filter="fade">
                                      <p:cBhvr>
                                        <p:cTn id="177" dur="1000"/>
                                        <p:tgtEl>
                                          <p:spTgt spid="3">
                                            <p:txEl>
                                              <p:pRg st="34" end="34"/>
                                            </p:txEl>
                                          </p:spTgt>
                                        </p:tgtEl>
                                      </p:cBhvr>
                                    </p:animEffect>
                                    <p:anim calcmode="lin" valueType="num">
                                      <p:cBhvr>
                                        <p:cTn id="178" dur="1000" fill="hold"/>
                                        <p:tgtEl>
                                          <p:spTgt spid="3">
                                            <p:txEl>
                                              <p:pRg st="34" end="34"/>
                                            </p:txEl>
                                          </p:spTgt>
                                        </p:tgtEl>
                                        <p:attrNameLst>
                                          <p:attrName>ppt_x</p:attrName>
                                        </p:attrNameLst>
                                      </p:cBhvr>
                                      <p:tavLst>
                                        <p:tav tm="0">
                                          <p:val>
                                            <p:strVal val="#ppt_x"/>
                                          </p:val>
                                        </p:tav>
                                        <p:tav tm="100000">
                                          <p:val>
                                            <p:strVal val="#ppt_x"/>
                                          </p:val>
                                        </p:tav>
                                      </p:tavLst>
                                    </p:anim>
                                    <p:anim calcmode="lin" valueType="num">
                                      <p:cBhvr>
                                        <p:cTn id="179" dur="1000" fill="hold"/>
                                        <p:tgtEl>
                                          <p:spTgt spid="3">
                                            <p:txEl>
                                              <p:pRg st="34" end="34"/>
                                            </p:txEl>
                                          </p:spTgt>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0"/>
                                  </p:stCondLst>
                                  <p:childTnLst>
                                    <p:set>
                                      <p:cBhvr>
                                        <p:cTn id="181" dur="1" fill="hold">
                                          <p:stCondLst>
                                            <p:cond delay="0"/>
                                          </p:stCondLst>
                                        </p:cTn>
                                        <p:tgtEl>
                                          <p:spTgt spid="3">
                                            <p:txEl>
                                              <p:pRg st="35" end="35"/>
                                            </p:txEl>
                                          </p:spTgt>
                                        </p:tgtEl>
                                        <p:attrNameLst>
                                          <p:attrName>style.visibility</p:attrName>
                                        </p:attrNameLst>
                                      </p:cBhvr>
                                      <p:to>
                                        <p:strVal val="visible"/>
                                      </p:to>
                                    </p:set>
                                    <p:animEffect transition="in" filter="fade">
                                      <p:cBhvr>
                                        <p:cTn id="182" dur="1000"/>
                                        <p:tgtEl>
                                          <p:spTgt spid="3">
                                            <p:txEl>
                                              <p:pRg st="35" end="35"/>
                                            </p:txEl>
                                          </p:spTgt>
                                        </p:tgtEl>
                                      </p:cBhvr>
                                    </p:animEffect>
                                    <p:anim calcmode="lin" valueType="num">
                                      <p:cBhvr>
                                        <p:cTn id="183" dur="1000" fill="hold"/>
                                        <p:tgtEl>
                                          <p:spTgt spid="3">
                                            <p:txEl>
                                              <p:pRg st="35" end="35"/>
                                            </p:txEl>
                                          </p:spTgt>
                                        </p:tgtEl>
                                        <p:attrNameLst>
                                          <p:attrName>ppt_x</p:attrName>
                                        </p:attrNameLst>
                                      </p:cBhvr>
                                      <p:tavLst>
                                        <p:tav tm="0">
                                          <p:val>
                                            <p:strVal val="#ppt_x"/>
                                          </p:val>
                                        </p:tav>
                                        <p:tav tm="100000">
                                          <p:val>
                                            <p:strVal val="#ppt_x"/>
                                          </p:val>
                                        </p:tav>
                                      </p:tavLst>
                                    </p:anim>
                                    <p:anim calcmode="lin" valueType="num">
                                      <p:cBhvr>
                                        <p:cTn id="184" dur="1000" fill="hold"/>
                                        <p:tgtEl>
                                          <p:spTgt spid="3">
                                            <p:txEl>
                                              <p:pRg st="35" end="35"/>
                                            </p:txEl>
                                          </p:spTgt>
                                        </p:tgtEl>
                                        <p:attrNameLst>
                                          <p:attrName>ppt_y</p:attrName>
                                        </p:attrNameLst>
                                      </p:cBhvr>
                                      <p:tavLst>
                                        <p:tav tm="0">
                                          <p:val>
                                            <p:strVal val="#ppt_y+.1"/>
                                          </p:val>
                                        </p:tav>
                                        <p:tav tm="100000">
                                          <p:val>
                                            <p:strVal val="#ppt_y"/>
                                          </p:val>
                                        </p:tav>
                                      </p:tavLst>
                                    </p:anim>
                                  </p:childTnLst>
                                </p:cTn>
                              </p:par>
                              <p:par>
                                <p:cTn id="185" presetID="42" presetClass="entr" presetSubtype="0" fill="hold" nodeType="withEffect">
                                  <p:stCondLst>
                                    <p:cond delay="0"/>
                                  </p:stCondLst>
                                  <p:childTnLst>
                                    <p:set>
                                      <p:cBhvr>
                                        <p:cTn id="186" dur="1" fill="hold">
                                          <p:stCondLst>
                                            <p:cond delay="0"/>
                                          </p:stCondLst>
                                        </p:cTn>
                                        <p:tgtEl>
                                          <p:spTgt spid="3">
                                            <p:txEl>
                                              <p:pRg st="36" end="36"/>
                                            </p:txEl>
                                          </p:spTgt>
                                        </p:tgtEl>
                                        <p:attrNameLst>
                                          <p:attrName>style.visibility</p:attrName>
                                        </p:attrNameLst>
                                      </p:cBhvr>
                                      <p:to>
                                        <p:strVal val="visible"/>
                                      </p:to>
                                    </p:set>
                                    <p:animEffect transition="in" filter="fade">
                                      <p:cBhvr>
                                        <p:cTn id="187" dur="1000"/>
                                        <p:tgtEl>
                                          <p:spTgt spid="3">
                                            <p:txEl>
                                              <p:pRg st="36" end="36"/>
                                            </p:txEl>
                                          </p:spTgt>
                                        </p:tgtEl>
                                      </p:cBhvr>
                                    </p:animEffect>
                                    <p:anim calcmode="lin" valueType="num">
                                      <p:cBhvr>
                                        <p:cTn id="188" dur="1000" fill="hold"/>
                                        <p:tgtEl>
                                          <p:spTgt spid="3">
                                            <p:txEl>
                                              <p:pRg st="36" end="36"/>
                                            </p:txEl>
                                          </p:spTgt>
                                        </p:tgtEl>
                                        <p:attrNameLst>
                                          <p:attrName>ppt_x</p:attrName>
                                        </p:attrNameLst>
                                      </p:cBhvr>
                                      <p:tavLst>
                                        <p:tav tm="0">
                                          <p:val>
                                            <p:strVal val="#ppt_x"/>
                                          </p:val>
                                        </p:tav>
                                        <p:tav tm="100000">
                                          <p:val>
                                            <p:strVal val="#ppt_x"/>
                                          </p:val>
                                        </p:tav>
                                      </p:tavLst>
                                    </p:anim>
                                    <p:anim calcmode="lin" valueType="num">
                                      <p:cBhvr>
                                        <p:cTn id="189" dur="1000" fill="hold"/>
                                        <p:tgtEl>
                                          <p:spTgt spid="3">
                                            <p:txEl>
                                              <p:pRg st="36" end="36"/>
                                            </p:txEl>
                                          </p:spTgt>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3">
                                            <p:txEl>
                                              <p:pRg st="37" end="37"/>
                                            </p:txEl>
                                          </p:spTgt>
                                        </p:tgtEl>
                                        <p:attrNameLst>
                                          <p:attrName>style.visibility</p:attrName>
                                        </p:attrNameLst>
                                      </p:cBhvr>
                                      <p:to>
                                        <p:strVal val="visible"/>
                                      </p:to>
                                    </p:set>
                                    <p:animEffect transition="in" filter="fade">
                                      <p:cBhvr>
                                        <p:cTn id="192" dur="1000"/>
                                        <p:tgtEl>
                                          <p:spTgt spid="3">
                                            <p:txEl>
                                              <p:pRg st="37" end="37"/>
                                            </p:txEl>
                                          </p:spTgt>
                                        </p:tgtEl>
                                      </p:cBhvr>
                                    </p:animEffect>
                                    <p:anim calcmode="lin" valueType="num">
                                      <p:cBhvr>
                                        <p:cTn id="193" dur="1000" fill="hold"/>
                                        <p:tgtEl>
                                          <p:spTgt spid="3">
                                            <p:txEl>
                                              <p:pRg st="37" end="37"/>
                                            </p:txEl>
                                          </p:spTgt>
                                        </p:tgtEl>
                                        <p:attrNameLst>
                                          <p:attrName>ppt_x</p:attrName>
                                        </p:attrNameLst>
                                      </p:cBhvr>
                                      <p:tavLst>
                                        <p:tav tm="0">
                                          <p:val>
                                            <p:strVal val="#ppt_x"/>
                                          </p:val>
                                        </p:tav>
                                        <p:tav tm="100000">
                                          <p:val>
                                            <p:strVal val="#ppt_x"/>
                                          </p:val>
                                        </p:tav>
                                      </p:tavLst>
                                    </p:anim>
                                    <p:anim calcmode="lin" valueType="num">
                                      <p:cBhvr>
                                        <p:cTn id="194" dur="1000" fill="hold"/>
                                        <p:tgtEl>
                                          <p:spTgt spid="3">
                                            <p:txEl>
                                              <p:pRg st="37" end="37"/>
                                            </p:txEl>
                                          </p:spTgt>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3">
                                            <p:txEl>
                                              <p:pRg st="38" end="38"/>
                                            </p:txEl>
                                          </p:spTgt>
                                        </p:tgtEl>
                                        <p:attrNameLst>
                                          <p:attrName>style.visibility</p:attrName>
                                        </p:attrNameLst>
                                      </p:cBhvr>
                                      <p:to>
                                        <p:strVal val="visible"/>
                                      </p:to>
                                    </p:set>
                                    <p:animEffect transition="in" filter="fade">
                                      <p:cBhvr>
                                        <p:cTn id="197" dur="1000"/>
                                        <p:tgtEl>
                                          <p:spTgt spid="3">
                                            <p:txEl>
                                              <p:pRg st="38" end="38"/>
                                            </p:txEl>
                                          </p:spTgt>
                                        </p:tgtEl>
                                      </p:cBhvr>
                                    </p:animEffect>
                                    <p:anim calcmode="lin" valueType="num">
                                      <p:cBhvr>
                                        <p:cTn id="198" dur="1000" fill="hold"/>
                                        <p:tgtEl>
                                          <p:spTgt spid="3">
                                            <p:txEl>
                                              <p:pRg st="38" end="38"/>
                                            </p:txEl>
                                          </p:spTgt>
                                        </p:tgtEl>
                                        <p:attrNameLst>
                                          <p:attrName>ppt_x</p:attrName>
                                        </p:attrNameLst>
                                      </p:cBhvr>
                                      <p:tavLst>
                                        <p:tav tm="0">
                                          <p:val>
                                            <p:strVal val="#ppt_x"/>
                                          </p:val>
                                        </p:tav>
                                        <p:tav tm="100000">
                                          <p:val>
                                            <p:strVal val="#ppt_x"/>
                                          </p:val>
                                        </p:tav>
                                      </p:tavLst>
                                    </p:anim>
                                    <p:anim calcmode="lin" valueType="num">
                                      <p:cBhvr>
                                        <p:cTn id="199" dur="1000" fill="hold"/>
                                        <p:tgtEl>
                                          <p:spTgt spid="3">
                                            <p:txEl>
                                              <p:pRg st="38" end="38"/>
                                            </p:txEl>
                                          </p:spTgt>
                                        </p:tgtEl>
                                        <p:attrNameLst>
                                          <p:attrName>ppt_y</p:attrName>
                                        </p:attrNameLst>
                                      </p:cBhvr>
                                      <p:tavLst>
                                        <p:tav tm="0">
                                          <p:val>
                                            <p:strVal val="#ppt_y+.1"/>
                                          </p:val>
                                        </p:tav>
                                        <p:tav tm="100000">
                                          <p:val>
                                            <p:strVal val="#ppt_y"/>
                                          </p:val>
                                        </p:tav>
                                      </p:tavLst>
                                    </p:anim>
                                  </p:childTnLst>
                                </p:cTn>
                              </p:par>
                              <p:par>
                                <p:cTn id="200" presetID="42" presetClass="entr" presetSubtype="0" fill="hold" nodeType="withEffect">
                                  <p:stCondLst>
                                    <p:cond delay="0"/>
                                  </p:stCondLst>
                                  <p:childTnLst>
                                    <p:set>
                                      <p:cBhvr>
                                        <p:cTn id="201" dur="1" fill="hold">
                                          <p:stCondLst>
                                            <p:cond delay="0"/>
                                          </p:stCondLst>
                                        </p:cTn>
                                        <p:tgtEl>
                                          <p:spTgt spid="3">
                                            <p:txEl>
                                              <p:pRg st="39" end="39"/>
                                            </p:txEl>
                                          </p:spTgt>
                                        </p:tgtEl>
                                        <p:attrNameLst>
                                          <p:attrName>style.visibility</p:attrName>
                                        </p:attrNameLst>
                                      </p:cBhvr>
                                      <p:to>
                                        <p:strVal val="visible"/>
                                      </p:to>
                                    </p:set>
                                    <p:animEffect transition="in" filter="fade">
                                      <p:cBhvr>
                                        <p:cTn id="202" dur="1000"/>
                                        <p:tgtEl>
                                          <p:spTgt spid="3">
                                            <p:txEl>
                                              <p:pRg st="39" end="39"/>
                                            </p:txEl>
                                          </p:spTgt>
                                        </p:tgtEl>
                                      </p:cBhvr>
                                    </p:animEffect>
                                    <p:anim calcmode="lin" valueType="num">
                                      <p:cBhvr>
                                        <p:cTn id="203" dur="1000" fill="hold"/>
                                        <p:tgtEl>
                                          <p:spTgt spid="3">
                                            <p:txEl>
                                              <p:pRg st="39" end="39"/>
                                            </p:txEl>
                                          </p:spTgt>
                                        </p:tgtEl>
                                        <p:attrNameLst>
                                          <p:attrName>ppt_x</p:attrName>
                                        </p:attrNameLst>
                                      </p:cBhvr>
                                      <p:tavLst>
                                        <p:tav tm="0">
                                          <p:val>
                                            <p:strVal val="#ppt_x"/>
                                          </p:val>
                                        </p:tav>
                                        <p:tav tm="100000">
                                          <p:val>
                                            <p:strVal val="#ppt_x"/>
                                          </p:val>
                                        </p:tav>
                                      </p:tavLst>
                                    </p:anim>
                                    <p:anim calcmode="lin" valueType="num">
                                      <p:cBhvr>
                                        <p:cTn id="204" dur="1000" fill="hold"/>
                                        <p:tgtEl>
                                          <p:spTgt spid="3">
                                            <p:txEl>
                                              <p:pRg st="39" end="39"/>
                                            </p:txEl>
                                          </p:spTgt>
                                        </p:tgtEl>
                                        <p:attrNameLst>
                                          <p:attrName>ppt_y</p:attrName>
                                        </p:attrNameLst>
                                      </p:cBhvr>
                                      <p:tavLst>
                                        <p:tav tm="0">
                                          <p:val>
                                            <p:strVal val="#ppt_y+.1"/>
                                          </p:val>
                                        </p:tav>
                                        <p:tav tm="100000">
                                          <p:val>
                                            <p:strVal val="#ppt_y"/>
                                          </p:val>
                                        </p:tav>
                                      </p:tavLst>
                                    </p:anim>
                                  </p:childTnLst>
                                </p:cTn>
                              </p:par>
                              <p:par>
                                <p:cTn id="205" presetID="42" presetClass="entr" presetSubtype="0" fill="hold" nodeType="withEffect">
                                  <p:stCondLst>
                                    <p:cond delay="0"/>
                                  </p:stCondLst>
                                  <p:childTnLst>
                                    <p:set>
                                      <p:cBhvr>
                                        <p:cTn id="206" dur="1" fill="hold">
                                          <p:stCondLst>
                                            <p:cond delay="0"/>
                                          </p:stCondLst>
                                        </p:cTn>
                                        <p:tgtEl>
                                          <p:spTgt spid="3">
                                            <p:txEl>
                                              <p:pRg st="40" end="40"/>
                                            </p:txEl>
                                          </p:spTgt>
                                        </p:tgtEl>
                                        <p:attrNameLst>
                                          <p:attrName>style.visibility</p:attrName>
                                        </p:attrNameLst>
                                      </p:cBhvr>
                                      <p:to>
                                        <p:strVal val="visible"/>
                                      </p:to>
                                    </p:set>
                                    <p:animEffect transition="in" filter="fade">
                                      <p:cBhvr>
                                        <p:cTn id="207" dur="1000"/>
                                        <p:tgtEl>
                                          <p:spTgt spid="3">
                                            <p:txEl>
                                              <p:pRg st="40" end="40"/>
                                            </p:txEl>
                                          </p:spTgt>
                                        </p:tgtEl>
                                      </p:cBhvr>
                                    </p:animEffect>
                                    <p:anim calcmode="lin" valueType="num">
                                      <p:cBhvr>
                                        <p:cTn id="208" dur="1000" fill="hold"/>
                                        <p:tgtEl>
                                          <p:spTgt spid="3">
                                            <p:txEl>
                                              <p:pRg st="40" end="40"/>
                                            </p:txEl>
                                          </p:spTgt>
                                        </p:tgtEl>
                                        <p:attrNameLst>
                                          <p:attrName>ppt_x</p:attrName>
                                        </p:attrNameLst>
                                      </p:cBhvr>
                                      <p:tavLst>
                                        <p:tav tm="0">
                                          <p:val>
                                            <p:strVal val="#ppt_x"/>
                                          </p:val>
                                        </p:tav>
                                        <p:tav tm="100000">
                                          <p:val>
                                            <p:strVal val="#ppt_x"/>
                                          </p:val>
                                        </p:tav>
                                      </p:tavLst>
                                    </p:anim>
                                    <p:anim calcmode="lin" valueType="num">
                                      <p:cBhvr>
                                        <p:cTn id="209" dur="1000" fill="hold"/>
                                        <p:tgtEl>
                                          <p:spTgt spid="3">
                                            <p:txEl>
                                              <p:pRg st="40" end="40"/>
                                            </p:txEl>
                                          </p:spTgt>
                                        </p:tgtEl>
                                        <p:attrNameLst>
                                          <p:attrName>ppt_y</p:attrName>
                                        </p:attrNameLst>
                                      </p:cBhvr>
                                      <p:tavLst>
                                        <p:tav tm="0">
                                          <p:val>
                                            <p:strVal val="#ppt_y+.1"/>
                                          </p:val>
                                        </p:tav>
                                        <p:tav tm="100000">
                                          <p:val>
                                            <p:strVal val="#ppt_y"/>
                                          </p:val>
                                        </p:tav>
                                      </p:tavLst>
                                    </p:anim>
                                  </p:childTnLst>
                                </p:cTn>
                              </p:par>
                              <p:par>
                                <p:cTn id="210" presetID="42" presetClass="entr" presetSubtype="0" fill="hold" nodeType="withEffect">
                                  <p:stCondLst>
                                    <p:cond delay="0"/>
                                  </p:stCondLst>
                                  <p:childTnLst>
                                    <p:set>
                                      <p:cBhvr>
                                        <p:cTn id="211" dur="1" fill="hold">
                                          <p:stCondLst>
                                            <p:cond delay="0"/>
                                          </p:stCondLst>
                                        </p:cTn>
                                        <p:tgtEl>
                                          <p:spTgt spid="3">
                                            <p:txEl>
                                              <p:pRg st="41" end="41"/>
                                            </p:txEl>
                                          </p:spTgt>
                                        </p:tgtEl>
                                        <p:attrNameLst>
                                          <p:attrName>style.visibility</p:attrName>
                                        </p:attrNameLst>
                                      </p:cBhvr>
                                      <p:to>
                                        <p:strVal val="visible"/>
                                      </p:to>
                                    </p:set>
                                    <p:animEffect transition="in" filter="fade">
                                      <p:cBhvr>
                                        <p:cTn id="212" dur="1000"/>
                                        <p:tgtEl>
                                          <p:spTgt spid="3">
                                            <p:txEl>
                                              <p:pRg st="41" end="41"/>
                                            </p:txEl>
                                          </p:spTgt>
                                        </p:tgtEl>
                                      </p:cBhvr>
                                    </p:animEffect>
                                    <p:anim calcmode="lin" valueType="num">
                                      <p:cBhvr>
                                        <p:cTn id="213" dur="1000" fill="hold"/>
                                        <p:tgtEl>
                                          <p:spTgt spid="3">
                                            <p:txEl>
                                              <p:pRg st="41" end="41"/>
                                            </p:txEl>
                                          </p:spTgt>
                                        </p:tgtEl>
                                        <p:attrNameLst>
                                          <p:attrName>ppt_x</p:attrName>
                                        </p:attrNameLst>
                                      </p:cBhvr>
                                      <p:tavLst>
                                        <p:tav tm="0">
                                          <p:val>
                                            <p:strVal val="#ppt_x"/>
                                          </p:val>
                                        </p:tav>
                                        <p:tav tm="100000">
                                          <p:val>
                                            <p:strVal val="#ppt_x"/>
                                          </p:val>
                                        </p:tav>
                                      </p:tavLst>
                                    </p:anim>
                                    <p:anim calcmode="lin" valueType="num">
                                      <p:cBhvr>
                                        <p:cTn id="214" dur="1000" fill="hold"/>
                                        <p:tgtEl>
                                          <p:spTgt spid="3">
                                            <p:txEl>
                                              <p:pRg st="41" end="41"/>
                                            </p:txEl>
                                          </p:spTgt>
                                        </p:tgtEl>
                                        <p:attrNameLst>
                                          <p:attrName>ppt_y</p:attrName>
                                        </p:attrNameLst>
                                      </p:cBhvr>
                                      <p:tavLst>
                                        <p:tav tm="0">
                                          <p:val>
                                            <p:strVal val="#ppt_y+.1"/>
                                          </p:val>
                                        </p:tav>
                                        <p:tav tm="100000">
                                          <p:val>
                                            <p:strVal val="#ppt_y"/>
                                          </p:val>
                                        </p:tav>
                                      </p:tavLst>
                                    </p:anim>
                                  </p:childTnLst>
                                </p:cTn>
                              </p:par>
                              <p:par>
                                <p:cTn id="215" presetID="42" presetClass="entr" presetSubtype="0" fill="hold" nodeType="withEffect">
                                  <p:stCondLst>
                                    <p:cond delay="0"/>
                                  </p:stCondLst>
                                  <p:childTnLst>
                                    <p:set>
                                      <p:cBhvr>
                                        <p:cTn id="216" dur="1" fill="hold">
                                          <p:stCondLst>
                                            <p:cond delay="0"/>
                                          </p:stCondLst>
                                        </p:cTn>
                                        <p:tgtEl>
                                          <p:spTgt spid="3">
                                            <p:txEl>
                                              <p:pRg st="42" end="42"/>
                                            </p:txEl>
                                          </p:spTgt>
                                        </p:tgtEl>
                                        <p:attrNameLst>
                                          <p:attrName>style.visibility</p:attrName>
                                        </p:attrNameLst>
                                      </p:cBhvr>
                                      <p:to>
                                        <p:strVal val="visible"/>
                                      </p:to>
                                    </p:set>
                                    <p:animEffect transition="in" filter="fade">
                                      <p:cBhvr>
                                        <p:cTn id="217" dur="1000"/>
                                        <p:tgtEl>
                                          <p:spTgt spid="3">
                                            <p:txEl>
                                              <p:pRg st="42" end="42"/>
                                            </p:txEl>
                                          </p:spTgt>
                                        </p:tgtEl>
                                      </p:cBhvr>
                                    </p:animEffect>
                                    <p:anim calcmode="lin" valueType="num">
                                      <p:cBhvr>
                                        <p:cTn id="218" dur="1000" fill="hold"/>
                                        <p:tgtEl>
                                          <p:spTgt spid="3">
                                            <p:txEl>
                                              <p:pRg st="42" end="42"/>
                                            </p:txEl>
                                          </p:spTgt>
                                        </p:tgtEl>
                                        <p:attrNameLst>
                                          <p:attrName>ppt_x</p:attrName>
                                        </p:attrNameLst>
                                      </p:cBhvr>
                                      <p:tavLst>
                                        <p:tav tm="0">
                                          <p:val>
                                            <p:strVal val="#ppt_x"/>
                                          </p:val>
                                        </p:tav>
                                        <p:tav tm="100000">
                                          <p:val>
                                            <p:strVal val="#ppt_x"/>
                                          </p:val>
                                        </p:tav>
                                      </p:tavLst>
                                    </p:anim>
                                    <p:anim calcmode="lin" valueType="num">
                                      <p:cBhvr>
                                        <p:cTn id="219" dur="1000" fill="hold"/>
                                        <p:tgtEl>
                                          <p:spTgt spid="3">
                                            <p:txEl>
                                              <p:pRg st="42" end="42"/>
                                            </p:txEl>
                                          </p:spTgt>
                                        </p:tgtEl>
                                        <p:attrNameLst>
                                          <p:attrName>ppt_y</p:attrName>
                                        </p:attrNameLst>
                                      </p:cBhvr>
                                      <p:tavLst>
                                        <p:tav tm="0">
                                          <p:val>
                                            <p:strVal val="#ppt_y+.1"/>
                                          </p:val>
                                        </p:tav>
                                        <p:tav tm="100000">
                                          <p:val>
                                            <p:strVal val="#ppt_y"/>
                                          </p:val>
                                        </p:tav>
                                      </p:tavLst>
                                    </p:anim>
                                  </p:childTnLst>
                                </p:cTn>
                              </p:par>
                              <p:par>
                                <p:cTn id="220" presetID="42" presetClass="entr" presetSubtype="0" fill="hold" nodeType="withEffect">
                                  <p:stCondLst>
                                    <p:cond delay="0"/>
                                  </p:stCondLst>
                                  <p:childTnLst>
                                    <p:set>
                                      <p:cBhvr>
                                        <p:cTn id="221" dur="1" fill="hold">
                                          <p:stCondLst>
                                            <p:cond delay="0"/>
                                          </p:stCondLst>
                                        </p:cTn>
                                        <p:tgtEl>
                                          <p:spTgt spid="3">
                                            <p:txEl>
                                              <p:pRg st="43" end="43"/>
                                            </p:txEl>
                                          </p:spTgt>
                                        </p:tgtEl>
                                        <p:attrNameLst>
                                          <p:attrName>style.visibility</p:attrName>
                                        </p:attrNameLst>
                                      </p:cBhvr>
                                      <p:to>
                                        <p:strVal val="visible"/>
                                      </p:to>
                                    </p:set>
                                    <p:animEffect transition="in" filter="fade">
                                      <p:cBhvr>
                                        <p:cTn id="222" dur="1000"/>
                                        <p:tgtEl>
                                          <p:spTgt spid="3">
                                            <p:txEl>
                                              <p:pRg st="43" end="43"/>
                                            </p:txEl>
                                          </p:spTgt>
                                        </p:tgtEl>
                                      </p:cBhvr>
                                    </p:animEffect>
                                    <p:anim calcmode="lin" valueType="num">
                                      <p:cBhvr>
                                        <p:cTn id="223" dur="1000" fill="hold"/>
                                        <p:tgtEl>
                                          <p:spTgt spid="3">
                                            <p:txEl>
                                              <p:pRg st="43" end="43"/>
                                            </p:txEl>
                                          </p:spTgt>
                                        </p:tgtEl>
                                        <p:attrNameLst>
                                          <p:attrName>ppt_x</p:attrName>
                                        </p:attrNameLst>
                                      </p:cBhvr>
                                      <p:tavLst>
                                        <p:tav tm="0">
                                          <p:val>
                                            <p:strVal val="#ppt_x"/>
                                          </p:val>
                                        </p:tav>
                                        <p:tav tm="100000">
                                          <p:val>
                                            <p:strVal val="#ppt_x"/>
                                          </p:val>
                                        </p:tav>
                                      </p:tavLst>
                                    </p:anim>
                                    <p:anim calcmode="lin" valueType="num">
                                      <p:cBhvr>
                                        <p:cTn id="224" dur="1000" fill="hold"/>
                                        <p:tgtEl>
                                          <p:spTgt spid="3">
                                            <p:txEl>
                                              <p:pRg st="43" end="43"/>
                                            </p:txEl>
                                          </p:spTgt>
                                        </p:tgtEl>
                                        <p:attrNameLst>
                                          <p:attrName>ppt_y</p:attrName>
                                        </p:attrNameLst>
                                      </p:cBhvr>
                                      <p:tavLst>
                                        <p:tav tm="0">
                                          <p:val>
                                            <p:strVal val="#ppt_y+.1"/>
                                          </p:val>
                                        </p:tav>
                                        <p:tav tm="100000">
                                          <p:val>
                                            <p:strVal val="#ppt_y"/>
                                          </p:val>
                                        </p:tav>
                                      </p:tavLst>
                                    </p:anim>
                                  </p:childTnLst>
                                </p:cTn>
                              </p:par>
                              <p:par>
                                <p:cTn id="225" presetID="42" presetClass="entr" presetSubtype="0" fill="hold" nodeType="withEffect">
                                  <p:stCondLst>
                                    <p:cond delay="0"/>
                                  </p:stCondLst>
                                  <p:childTnLst>
                                    <p:set>
                                      <p:cBhvr>
                                        <p:cTn id="226" dur="1" fill="hold">
                                          <p:stCondLst>
                                            <p:cond delay="0"/>
                                          </p:stCondLst>
                                        </p:cTn>
                                        <p:tgtEl>
                                          <p:spTgt spid="3">
                                            <p:txEl>
                                              <p:pRg st="44" end="44"/>
                                            </p:txEl>
                                          </p:spTgt>
                                        </p:tgtEl>
                                        <p:attrNameLst>
                                          <p:attrName>style.visibility</p:attrName>
                                        </p:attrNameLst>
                                      </p:cBhvr>
                                      <p:to>
                                        <p:strVal val="visible"/>
                                      </p:to>
                                    </p:set>
                                    <p:animEffect transition="in" filter="fade">
                                      <p:cBhvr>
                                        <p:cTn id="227" dur="1000"/>
                                        <p:tgtEl>
                                          <p:spTgt spid="3">
                                            <p:txEl>
                                              <p:pRg st="44" end="44"/>
                                            </p:txEl>
                                          </p:spTgt>
                                        </p:tgtEl>
                                      </p:cBhvr>
                                    </p:animEffect>
                                    <p:anim calcmode="lin" valueType="num">
                                      <p:cBhvr>
                                        <p:cTn id="228" dur="1000" fill="hold"/>
                                        <p:tgtEl>
                                          <p:spTgt spid="3">
                                            <p:txEl>
                                              <p:pRg st="44" end="44"/>
                                            </p:txEl>
                                          </p:spTgt>
                                        </p:tgtEl>
                                        <p:attrNameLst>
                                          <p:attrName>ppt_x</p:attrName>
                                        </p:attrNameLst>
                                      </p:cBhvr>
                                      <p:tavLst>
                                        <p:tav tm="0">
                                          <p:val>
                                            <p:strVal val="#ppt_x"/>
                                          </p:val>
                                        </p:tav>
                                        <p:tav tm="100000">
                                          <p:val>
                                            <p:strVal val="#ppt_x"/>
                                          </p:val>
                                        </p:tav>
                                      </p:tavLst>
                                    </p:anim>
                                    <p:anim calcmode="lin" valueType="num">
                                      <p:cBhvr>
                                        <p:cTn id="229" dur="1000" fill="hold"/>
                                        <p:tgtEl>
                                          <p:spTgt spid="3">
                                            <p:txEl>
                                              <p:pRg st="44" end="44"/>
                                            </p:txEl>
                                          </p:spTgt>
                                        </p:tgtEl>
                                        <p:attrNameLst>
                                          <p:attrName>ppt_y</p:attrName>
                                        </p:attrNameLst>
                                      </p:cBhvr>
                                      <p:tavLst>
                                        <p:tav tm="0">
                                          <p:val>
                                            <p:strVal val="#ppt_y+.1"/>
                                          </p:val>
                                        </p:tav>
                                        <p:tav tm="100000">
                                          <p:val>
                                            <p:strVal val="#ppt_y"/>
                                          </p:val>
                                        </p:tav>
                                      </p:tavLst>
                                    </p:anim>
                                  </p:childTnLst>
                                </p:cTn>
                              </p:par>
                              <p:par>
                                <p:cTn id="230" presetID="42" presetClass="entr" presetSubtype="0" fill="hold" nodeType="withEffect">
                                  <p:stCondLst>
                                    <p:cond delay="0"/>
                                  </p:stCondLst>
                                  <p:childTnLst>
                                    <p:set>
                                      <p:cBhvr>
                                        <p:cTn id="231" dur="1" fill="hold">
                                          <p:stCondLst>
                                            <p:cond delay="0"/>
                                          </p:stCondLst>
                                        </p:cTn>
                                        <p:tgtEl>
                                          <p:spTgt spid="3">
                                            <p:txEl>
                                              <p:pRg st="45" end="45"/>
                                            </p:txEl>
                                          </p:spTgt>
                                        </p:tgtEl>
                                        <p:attrNameLst>
                                          <p:attrName>style.visibility</p:attrName>
                                        </p:attrNameLst>
                                      </p:cBhvr>
                                      <p:to>
                                        <p:strVal val="visible"/>
                                      </p:to>
                                    </p:set>
                                    <p:animEffect transition="in" filter="fade">
                                      <p:cBhvr>
                                        <p:cTn id="232" dur="1000"/>
                                        <p:tgtEl>
                                          <p:spTgt spid="3">
                                            <p:txEl>
                                              <p:pRg st="45" end="45"/>
                                            </p:txEl>
                                          </p:spTgt>
                                        </p:tgtEl>
                                      </p:cBhvr>
                                    </p:animEffect>
                                    <p:anim calcmode="lin" valueType="num">
                                      <p:cBhvr>
                                        <p:cTn id="233" dur="1000" fill="hold"/>
                                        <p:tgtEl>
                                          <p:spTgt spid="3">
                                            <p:txEl>
                                              <p:pRg st="45" end="45"/>
                                            </p:txEl>
                                          </p:spTgt>
                                        </p:tgtEl>
                                        <p:attrNameLst>
                                          <p:attrName>ppt_x</p:attrName>
                                        </p:attrNameLst>
                                      </p:cBhvr>
                                      <p:tavLst>
                                        <p:tav tm="0">
                                          <p:val>
                                            <p:strVal val="#ppt_x"/>
                                          </p:val>
                                        </p:tav>
                                        <p:tav tm="100000">
                                          <p:val>
                                            <p:strVal val="#ppt_x"/>
                                          </p:val>
                                        </p:tav>
                                      </p:tavLst>
                                    </p:anim>
                                    <p:anim calcmode="lin" valueType="num">
                                      <p:cBhvr>
                                        <p:cTn id="234" dur="1000" fill="hold"/>
                                        <p:tgtEl>
                                          <p:spTgt spid="3">
                                            <p:txEl>
                                              <p:pRg st="45" end="45"/>
                                            </p:txEl>
                                          </p:spTgt>
                                        </p:tgtEl>
                                        <p:attrNameLst>
                                          <p:attrName>ppt_y</p:attrName>
                                        </p:attrNameLst>
                                      </p:cBhvr>
                                      <p:tavLst>
                                        <p:tav tm="0">
                                          <p:val>
                                            <p:strVal val="#ppt_y+.1"/>
                                          </p:val>
                                        </p:tav>
                                        <p:tav tm="100000">
                                          <p:val>
                                            <p:strVal val="#ppt_y"/>
                                          </p:val>
                                        </p:tav>
                                      </p:tavLst>
                                    </p:anim>
                                  </p:childTnLst>
                                </p:cTn>
                              </p:par>
                              <p:par>
                                <p:cTn id="235" presetID="42" presetClass="entr" presetSubtype="0" fill="hold" nodeType="withEffect">
                                  <p:stCondLst>
                                    <p:cond delay="0"/>
                                  </p:stCondLst>
                                  <p:childTnLst>
                                    <p:set>
                                      <p:cBhvr>
                                        <p:cTn id="236" dur="1" fill="hold">
                                          <p:stCondLst>
                                            <p:cond delay="0"/>
                                          </p:stCondLst>
                                        </p:cTn>
                                        <p:tgtEl>
                                          <p:spTgt spid="3">
                                            <p:txEl>
                                              <p:pRg st="46" end="46"/>
                                            </p:txEl>
                                          </p:spTgt>
                                        </p:tgtEl>
                                        <p:attrNameLst>
                                          <p:attrName>style.visibility</p:attrName>
                                        </p:attrNameLst>
                                      </p:cBhvr>
                                      <p:to>
                                        <p:strVal val="visible"/>
                                      </p:to>
                                    </p:set>
                                    <p:animEffect transition="in" filter="fade">
                                      <p:cBhvr>
                                        <p:cTn id="237" dur="1000"/>
                                        <p:tgtEl>
                                          <p:spTgt spid="3">
                                            <p:txEl>
                                              <p:pRg st="46" end="46"/>
                                            </p:txEl>
                                          </p:spTgt>
                                        </p:tgtEl>
                                      </p:cBhvr>
                                    </p:animEffect>
                                    <p:anim calcmode="lin" valueType="num">
                                      <p:cBhvr>
                                        <p:cTn id="238" dur="1000" fill="hold"/>
                                        <p:tgtEl>
                                          <p:spTgt spid="3">
                                            <p:txEl>
                                              <p:pRg st="46" end="46"/>
                                            </p:txEl>
                                          </p:spTgt>
                                        </p:tgtEl>
                                        <p:attrNameLst>
                                          <p:attrName>ppt_x</p:attrName>
                                        </p:attrNameLst>
                                      </p:cBhvr>
                                      <p:tavLst>
                                        <p:tav tm="0">
                                          <p:val>
                                            <p:strVal val="#ppt_x"/>
                                          </p:val>
                                        </p:tav>
                                        <p:tav tm="100000">
                                          <p:val>
                                            <p:strVal val="#ppt_x"/>
                                          </p:val>
                                        </p:tav>
                                      </p:tavLst>
                                    </p:anim>
                                    <p:anim calcmode="lin" valueType="num">
                                      <p:cBhvr>
                                        <p:cTn id="239" dur="1000" fill="hold"/>
                                        <p:tgtEl>
                                          <p:spTgt spid="3">
                                            <p:txEl>
                                              <p:pRg st="46" end="46"/>
                                            </p:txEl>
                                          </p:spTgt>
                                        </p:tgtEl>
                                        <p:attrNameLst>
                                          <p:attrName>ppt_y</p:attrName>
                                        </p:attrNameLst>
                                      </p:cBhvr>
                                      <p:tavLst>
                                        <p:tav tm="0">
                                          <p:val>
                                            <p:strVal val="#ppt_y+.1"/>
                                          </p:val>
                                        </p:tav>
                                        <p:tav tm="100000">
                                          <p:val>
                                            <p:strVal val="#ppt_y"/>
                                          </p:val>
                                        </p:tav>
                                      </p:tavLst>
                                    </p:anim>
                                  </p:childTnLst>
                                </p:cTn>
                              </p:par>
                              <p:par>
                                <p:cTn id="240" presetID="42" presetClass="entr" presetSubtype="0" fill="hold" nodeType="withEffect">
                                  <p:stCondLst>
                                    <p:cond delay="0"/>
                                  </p:stCondLst>
                                  <p:childTnLst>
                                    <p:set>
                                      <p:cBhvr>
                                        <p:cTn id="241" dur="1" fill="hold">
                                          <p:stCondLst>
                                            <p:cond delay="0"/>
                                          </p:stCondLst>
                                        </p:cTn>
                                        <p:tgtEl>
                                          <p:spTgt spid="3">
                                            <p:txEl>
                                              <p:pRg st="47" end="47"/>
                                            </p:txEl>
                                          </p:spTgt>
                                        </p:tgtEl>
                                        <p:attrNameLst>
                                          <p:attrName>style.visibility</p:attrName>
                                        </p:attrNameLst>
                                      </p:cBhvr>
                                      <p:to>
                                        <p:strVal val="visible"/>
                                      </p:to>
                                    </p:set>
                                    <p:animEffect transition="in" filter="fade">
                                      <p:cBhvr>
                                        <p:cTn id="242" dur="1000"/>
                                        <p:tgtEl>
                                          <p:spTgt spid="3">
                                            <p:txEl>
                                              <p:pRg st="47" end="47"/>
                                            </p:txEl>
                                          </p:spTgt>
                                        </p:tgtEl>
                                      </p:cBhvr>
                                    </p:animEffect>
                                    <p:anim calcmode="lin" valueType="num">
                                      <p:cBhvr>
                                        <p:cTn id="243" dur="1000" fill="hold"/>
                                        <p:tgtEl>
                                          <p:spTgt spid="3">
                                            <p:txEl>
                                              <p:pRg st="47" end="47"/>
                                            </p:txEl>
                                          </p:spTgt>
                                        </p:tgtEl>
                                        <p:attrNameLst>
                                          <p:attrName>ppt_x</p:attrName>
                                        </p:attrNameLst>
                                      </p:cBhvr>
                                      <p:tavLst>
                                        <p:tav tm="0">
                                          <p:val>
                                            <p:strVal val="#ppt_x"/>
                                          </p:val>
                                        </p:tav>
                                        <p:tav tm="100000">
                                          <p:val>
                                            <p:strVal val="#ppt_x"/>
                                          </p:val>
                                        </p:tav>
                                      </p:tavLst>
                                    </p:anim>
                                    <p:anim calcmode="lin" valueType="num">
                                      <p:cBhvr>
                                        <p:cTn id="244" dur="1000" fill="hold"/>
                                        <p:tgtEl>
                                          <p:spTgt spid="3">
                                            <p:txEl>
                                              <p:pRg st="47" end="47"/>
                                            </p:txEl>
                                          </p:spTgt>
                                        </p:tgtEl>
                                        <p:attrNameLst>
                                          <p:attrName>ppt_y</p:attrName>
                                        </p:attrNameLst>
                                      </p:cBhvr>
                                      <p:tavLst>
                                        <p:tav tm="0">
                                          <p:val>
                                            <p:strVal val="#ppt_y+.1"/>
                                          </p:val>
                                        </p:tav>
                                        <p:tav tm="100000">
                                          <p:val>
                                            <p:strVal val="#ppt_y"/>
                                          </p:val>
                                        </p:tav>
                                      </p:tavLst>
                                    </p:anim>
                                  </p:childTnLst>
                                </p:cTn>
                              </p:par>
                              <p:par>
                                <p:cTn id="245" presetID="42" presetClass="entr" presetSubtype="0" fill="hold" nodeType="withEffect">
                                  <p:stCondLst>
                                    <p:cond delay="0"/>
                                  </p:stCondLst>
                                  <p:childTnLst>
                                    <p:set>
                                      <p:cBhvr>
                                        <p:cTn id="246" dur="1" fill="hold">
                                          <p:stCondLst>
                                            <p:cond delay="0"/>
                                          </p:stCondLst>
                                        </p:cTn>
                                        <p:tgtEl>
                                          <p:spTgt spid="3">
                                            <p:txEl>
                                              <p:pRg st="48" end="48"/>
                                            </p:txEl>
                                          </p:spTgt>
                                        </p:tgtEl>
                                        <p:attrNameLst>
                                          <p:attrName>style.visibility</p:attrName>
                                        </p:attrNameLst>
                                      </p:cBhvr>
                                      <p:to>
                                        <p:strVal val="visible"/>
                                      </p:to>
                                    </p:set>
                                    <p:animEffect transition="in" filter="fade">
                                      <p:cBhvr>
                                        <p:cTn id="247" dur="1000"/>
                                        <p:tgtEl>
                                          <p:spTgt spid="3">
                                            <p:txEl>
                                              <p:pRg st="48" end="48"/>
                                            </p:txEl>
                                          </p:spTgt>
                                        </p:tgtEl>
                                      </p:cBhvr>
                                    </p:animEffect>
                                    <p:anim calcmode="lin" valueType="num">
                                      <p:cBhvr>
                                        <p:cTn id="248" dur="1000" fill="hold"/>
                                        <p:tgtEl>
                                          <p:spTgt spid="3">
                                            <p:txEl>
                                              <p:pRg st="48" end="48"/>
                                            </p:txEl>
                                          </p:spTgt>
                                        </p:tgtEl>
                                        <p:attrNameLst>
                                          <p:attrName>ppt_x</p:attrName>
                                        </p:attrNameLst>
                                      </p:cBhvr>
                                      <p:tavLst>
                                        <p:tav tm="0">
                                          <p:val>
                                            <p:strVal val="#ppt_x"/>
                                          </p:val>
                                        </p:tav>
                                        <p:tav tm="100000">
                                          <p:val>
                                            <p:strVal val="#ppt_x"/>
                                          </p:val>
                                        </p:tav>
                                      </p:tavLst>
                                    </p:anim>
                                    <p:anim calcmode="lin" valueType="num">
                                      <p:cBhvr>
                                        <p:cTn id="249" dur="1000" fill="hold"/>
                                        <p:tgtEl>
                                          <p:spTgt spid="3">
                                            <p:txEl>
                                              <p:pRg st="48" end="48"/>
                                            </p:txEl>
                                          </p:spTgt>
                                        </p:tgtEl>
                                        <p:attrNameLst>
                                          <p:attrName>ppt_y</p:attrName>
                                        </p:attrNameLst>
                                      </p:cBhvr>
                                      <p:tavLst>
                                        <p:tav tm="0">
                                          <p:val>
                                            <p:strVal val="#ppt_y+.1"/>
                                          </p:val>
                                        </p:tav>
                                        <p:tav tm="100000">
                                          <p:val>
                                            <p:strVal val="#ppt_y"/>
                                          </p:val>
                                        </p:tav>
                                      </p:tavLst>
                                    </p:anim>
                                  </p:childTnLst>
                                </p:cTn>
                              </p:par>
                              <p:par>
                                <p:cTn id="250" presetID="42" presetClass="entr" presetSubtype="0" fill="hold" nodeType="withEffect">
                                  <p:stCondLst>
                                    <p:cond delay="0"/>
                                  </p:stCondLst>
                                  <p:childTnLst>
                                    <p:set>
                                      <p:cBhvr>
                                        <p:cTn id="251" dur="1" fill="hold">
                                          <p:stCondLst>
                                            <p:cond delay="0"/>
                                          </p:stCondLst>
                                        </p:cTn>
                                        <p:tgtEl>
                                          <p:spTgt spid="3">
                                            <p:txEl>
                                              <p:pRg st="49" end="49"/>
                                            </p:txEl>
                                          </p:spTgt>
                                        </p:tgtEl>
                                        <p:attrNameLst>
                                          <p:attrName>style.visibility</p:attrName>
                                        </p:attrNameLst>
                                      </p:cBhvr>
                                      <p:to>
                                        <p:strVal val="visible"/>
                                      </p:to>
                                    </p:set>
                                    <p:animEffect transition="in" filter="fade">
                                      <p:cBhvr>
                                        <p:cTn id="252" dur="1000"/>
                                        <p:tgtEl>
                                          <p:spTgt spid="3">
                                            <p:txEl>
                                              <p:pRg st="49" end="49"/>
                                            </p:txEl>
                                          </p:spTgt>
                                        </p:tgtEl>
                                      </p:cBhvr>
                                    </p:animEffect>
                                    <p:anim calcmode="lin" valueType="num">
                                      <p:cBhvr>
                                        <p:cTn id="253" dur="1000" fill="hold"/>
                                        <p:tgtEl>
                                          <p:spTgt spid="3">
                                            <p:txEl>
                                              <p:pRg st="49" end="49"/>
                                            </p:txEl>
                                          </p:spTgt>
                                        </p:tgtEl>
                                        <p:attrNameLst>
                                          <p:attrName>ppt_x</p:attrName>
                                        </p:attrNameLst>
                                      </p:cBhvr>
                                      <p:tavLst>
                                        <p:tav tm="0">
                                          <p:val>
                                            <p:strVal val="#ppt_x"/>
                                          </p:val>
                                        </p:tav>
                                        <p:tav tm="100000">
                                          <p:val>
                                            <p:strVal val="#ppt_x"/>
                                          </p:val>
                                        </p:tav>
                                      </p:tavLst>
                                    </p:anim>
                                    <p:anim calcmode="lin" valueType="num">
                                      <p:cBhvr>
                                        <p:cTn id="254" dur="1000" fill="hold"/>
                                        <p:tgtEl>
                                          <p:spTgt spid="3">
                                            <p:txEl>
                                              <p:pRg st="49" end="49"/>
                                            </p:txEl>
                                          </p:spTgt>
                                        </p:tgtEl>
                                        <p:attrNameLst>
                                          <p:attrName>ppt_y</p:attrName>
                                        </p:attrNameLst>
                                      </p:cBhvr>
                                      <p:tavLst>
                                        <p:tav tm="0">
                                          <p:val>
                                            <p:strVal val="#ppt_y+.1"/>
                                          </p:val>
                                        </p:tav>
                                        <p:tav tm="100000">
                                          <p:val>
                                            <p:strVal val="#ppt_y"/>
                                          </p:val>
                                        </p:tav>
                                      </p:tavLst>
                                    </p:anim>
                                  </p:childTnLst>
                                </p:cTn>
                              </p:par>
                              <p:par>
                                <p:cTn id="255" presetID="42" presetClass="entr" presetSubtype="0" fill="hold" nodeType="withEffect">
                                  <p:stCondLst>
                                    <p:cond delay="0"/>
                                  </p:stCondLst>
                                  <p:childTnLst>
                                    <p:set>
                                      <p:cBhvr>
                                        <p:cTn id="256" dur="1" fill="hold">
                                          <p:stCondLst>
                                            <p:cond delay="0"/>
                                          </p:stCondLst>
                                        </p:cTn>
                                        <p:tgtEl>
                                          <p:spTgt spid="3">
                                            <p:txEl>
                                              <p:pRg st="50" end="50"/>
                                            </p:txEl>
                                          </p:spTgt>
                                        </p:tgtEl>
                                        <p:attrNameLst>
                                          <p:attrName>style.visibility</p:attrName>
                                        </p:attrNameLst>
                                      </p:cBhvr>
                                      <p:to>
                                        <p:strVal val="visible"/>
                                      </p:to>
                                    </p:set>
                                    <p:animEffect transition="in" filter="fade">
                                      <p:cBhvr>
                                        <p:cTn id="257" dur="1000"/>
                                        <p:tgtEl>
                                          <p:spTgt spid="3">
                                            <p:txEl>
                                              <p:pRg st="50" end="50"/>
                                            </p:txEl>
                                          </p:spTgt>
                                        </p:tgtEl>
                                      </p:cBhvr>
                                    </p:animEffect>
                                    <p:anim calcmode="lin" valueType="num">
                                      <p:cBhvr>
                                        <p:cTn id="258" dur="1000" fill="hold"/>
                                        <p:tgtEl>
                                          <p:spTgt spid="3">
                                            <p:txEl>
                                              <p:pRg st="50" end="50"/>
                                            </p:txEl>
                                          </p:spTgt>
                                        </p:tgtEl>
                                        <p:attrNameLst>
                                          <p:attrName>ppt_x</p:attrName>
                                        </p:attrNameLst>
                                      </p:cBhvr>
                                      <p:tavLst>
                                        <p:tav tm="0">
                                          <p:val>
                                            <p:strVal val="#ppt_x"/>
                                          </p:val>
                                        </p:tav>
                                        <p:tav tm="100000">
                                          <p:val>
                                            <p:strVal val="#ppt_x"/>
                                          </p:val>
                                        </p:tav>
                                      </p:tavLst>
                                    </p:anim>
                                    <p:anim calcmode="lin" valueType="num">
                                      <p:cBhvr>
                                        <p:cTn id="259" dur="1000" fill="hold"/>
                                        <p:tgtEl>
                                          <p:spTgt spid="3">
                                            <p:txEl>
                                              <p:pRg st="50" end="50"/>
                                            </p:txEl>
                                          </p:spTgt>
                                        </p:tgtEl>
                                        <p:attrNameLst>
                                          <p:attrName>ppt_y</p:attrName>
                                        </p:attrNameLst>
                                      </p:cBhvr>
                                      <p:tavLst>
                                        <p:tav tm="0">
                                          <p:val>
                                            <p:strVal val="#ppt_y+.1"/>
                                          </p:val>
                                        </p:tav>
                                        <p:tav tm="100000">
                                          <p:val>
                                            <p:strVal val="#ppt_y"/>
                                          </p:val>
                                        </p:tav>
                                      </p:tavLst>
                                    </p:anim>
                                  </p:childTnLst>
                                </p:cTn>
                              </p:par>
                              <p:par>
                                <p:cTn id="260" presetID="42" presetClass="entr" presetSubtype="0" fill="hold" nodeType="withEffect">
                                  <p:stCondLst>
                                    <p:cond delay="0"/>
                                  </p:stCondLst>
                                  <p:childTnLst>
                                    <p:set>
                                      <p:cBhvr>
                                        <p:cTn id="261" dur="1" fill="hold">
                                          <p:stCondLst>
                                            <p:cond delay="0"/>
                                          </p:stCondLst>
                                        </p:cTn>
                                        <p:tgtEl>
                                          <p:spTgt spid="3">
                                            <p:txEl>
                                              <p:pRg st="51" end="51"/>
                                            </p:txEl>
                                          </p:spTgt>
                                        </p:tgtEl>
                                        <p:attrNameLst>
                                          <p:attrName>style.visibility</p:attrName>
                                        </p:attrNameLst>
                                      </p:cBhvr>
                                      <p:to>
                                        <p:strVal val="visible"/>
                                      </p:to>
                                    </p:set>
                                    <p:animEffect transition="in" filter="fade">
                                      <p:cBhvr>
                                        <p:cTn id="262" dur="1000"/>
                                        <p:tgtEl>
                                          <p:spTgt spid="3">
                                            <p:txEl>
                                              <p:pRg st="51" end="51"/>
                                            </p:txEl>
                                          </p:spTgt>
                                        </p:tgtEl>
                                      </p:cBhvr>
                                    </p:animEffect>
                                    <p:anim calcmode="lin" valueType="num">
                                      <p:cBhvr>
                                        <p:cTn id="263" dur="1000" fill="hold"/>
                                        <p:tgtEl>
                                          <p:spTgt spid="3">
                                            <p:txEl>
                                              <p:pRg st="51" end="51"/>
                                            </p:txEl>
                                          </p:spTgt>
                                        </p:tgtEl>
                                        <p:attrNameLst>
                                          <p:attrName>ppt_x</p:attrName>
                                        </p:attrNameLst>
                                      </p:cBhvr>
                                      <p:tavLst>
                                        <p:tav tm="0">
                                          <p:val>
                                            <p:strVal val="#ppt_x"/>
                                          </p:val>
                                        </p:tav>
                                        <p:tav tm="100000">
                                          <p:val>
                                            <p:strVal val="#ppt_x"/>
                                          </p:val>
                                        </p:tav>
                                      </p:tavLst>
                                    </p:anim>
                                    <p:anim calcmode="lin" valueType="num">
                                      <p:cBhvr>
                                        <p:cTn id="264" dur="1000" fill="hold"/>
                                        <p:tgtEl>
                                          <p:spTgt spid="3">
                                            <p:txEl>
                                              <p:pRg st="51" end="51"/>
                                            </p:txEl>
                                          </p:spTgt>
                                        </p:tgtEl>
                                        <p:attrNameLst>
                                          <p:attrName>ppt_y</p:attrName>
                                        </p:attrNameLst>
                                      </p:cBhvr>
                                      <p:tavLst>
                                        <p:tav tm="0">
                                          <p:val>
                                            <p:strVal val="#ppt_y+.1"/>
                                          </p:val>
                                        </p:tav>
                                        <p:tav tm="100000">
                                          <p:val>
                                            <p:strVal val="#ppt_y"/>
                                          </p:val>
                                        </p:tav>
                                      </p:tavLst>
                                    </p:anim>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nodeType="clickEffect">
                                  <p:stCondLst>
                                    <p:cond delay="0"/>
                                  </p:stCondLst>
                                  <p:childTnLst>
                                    <p:set>
                                      <p:cBhvr>
                                        <p:cTn id="268" dur="1" fill="hold">
                                          <p:stCondLst>
                                            <p:cond delay="0"/>
                                          </p:stCondLst>
                                        </p:cTn>
                                        <p:tgtEl>
                                          <p:spTgt spid="5"/>
                                        </p:tgtEl>
                                        <p:attrNameLst>
                                          <p:attrName>style.visibility</p:attrName>
                                        </p:attrNameLst>
                                      </p:cBhvr>
                                      <p:to>
                                        <p:strVal val="visible"/>
                                      </p:to>
                                    </p:set>
                                  </p:childTnLst>
                                </p:cTn>
                              </p:par>
                            </p:childTnLst>
                          </p:cTn>
                        </p:par>
                      </p:childTnLst>
                    </p:cTn>
                  </p:par>
                  <p:par>
                    <p:cTn id="269" fill="hold">
                      <p:stCondLst>
                        <p:cond delay="indefinite"/>
                      </p:stCondLst>
                      <p:childTnLst>
                        <p:par>
                          <p:cTn id="270" fill="hold">
                            <p:stCondLst>
                              <p:cond delay="0"/>
                            </p:stCondLst>
                            <p:childTnLst>
                              <p:par>
                                <p:cTn id="271" presetID="1" presetClass="entr" presetSubtype="0" fill="hold" nodeType="clickEffect">
                                  <p:stCondLst>
                                    <p:cond delay="0"/>
                                  </p:stCondLst>
                                  <p:childTnLst>
                                    <p:set>
                                      <p:cBhvr>
                                        <p:cTn id="27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2579688"/>
            <a:ext cx="7772400" cy="1143000"/>
          </a:xfrm>
        </p:spPr>
        <p:txBody>
          <a:bodyPr>
            <a:normAutofit/>
          </a:bodyPr>
          <a:lstStyle/>
          <a:p>
            <a:r>
              <a:rPr lang="en-US" dirty="0" smtClean="0"/>
              <a:t>American </a:t>
            </a:r>
            <a:r>
              <a:rPr lang="en-US" smtClean="0"/>
              <a:t>FactFinder</a:t>
            </a:r>
            <a:endParaRPr lang="en-US" dirty="0" smtClean="0"/>
          </a:p>
        </p:txBody>
      </p:sp>
      <p:sp>
        <p:nvSpPr>
          <p:cNvPr id="3075" name="Slide Number Placeholder 3"/>
          <p:cNvSpPr>
            <a:spLocks noGrp="1"/>
          </p:cNvSpPr>
          <p:nvPr>
            <p:ph type="sldNum" sz="quarter" idx="10"/>
          </p:nvPr>
        </p:nvSpPr>
        <p:spPr>
          <a:noFill/>
        </p:spPr>
        <p:txBody>
          <a:bodyPr/>
          <a:lstStyle/>
          <a:p>
            <a:fld id="{755A7118-531B-4F7B-9E28-17C05853CFF6}" type="slidenum">
              <a:rPr lang="en-US" smtClean="0">
                <a:latin typeface="Arial" charset="0"/>
              </a:rPr>
              <a:pPr/>
              <a:t>50</a:t>
            </a:fld>
            <a:endParaRPr lang="en-US" smtClean="0">
              <a:latin typeface="Arial" charset="0"/>
            </a:endParaRPr>
          </a:p>
        </p:txBody>
      </p:sp>
    </p:spTree>
    <p:extLst>
      <p:ext uri="{BB962C8B-B14F-4D97-AF65-F5344CB8AC3E}">
        <p14:creationId xmlns:p14="http://schemas.microsoft.com/office/powerpoint/2010/main" val="45316844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American </a:t>
            </a:r>
            <a:r>
              <a:rPr lang="en-US" dirty="0" err="1" smtClean="0"/>
              <a:t>FactFinder</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A Data Access Website </a:t>
            </a:r>
          </a:p>
          <a:p>
            <a:r>
              <a:rPr lang="en-US" dirty="0" smtClean="0"/>
              <a:t>Searches by</a:t>
            </a:r>
          </a:p>
          <a:p>
            <a:pPr lvl="1"/>
            <a:r>
              <a:rPr lang="en-US" dirty="0" smtClean="0"/>
              <a:t>Topics</a:t>
            </a:r>
          </a:p>
          <a:p>
            <a:pPr lvl="1"/>
            <a:r>
              <a:rPr lang="en-US" dirty="0" smtClean="0"/>
              <a:t>Geographies</a:t>
            </a:r>
          </a:p>
          <a:p>
            <a:pPr lvl="1"/>
            <a:r>
              <a:rPr lang="en-US" dirty="0" smtClean="0"/>
              <a:t>Population Groups</a:t>
            </a:r>
          </a:p>
          <a:p>
            <a:pPr lvl="1"/>
            <a:r>
              <a:rPr lang="en-US" dirty="0" smtClean="0"/>
              <a:t>Industry Codes</a:t>
            </a:r>
          </a:p>
        </p:txBody>
      </p:sp>
    </p:spTree>
    <p:extLst>
      <p:ext uri="{BB962C8B-B14F-4D97-AF65-F5344CB8AC3E}">
        <p14:creationId xmlns:p14="http://schemas.microsoft.com/office/powerpoint/2010/main" val="18082051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American </a:t>
            </a:r>
            <a:r>
              <a:rPr lang="en-US" dirty="0" err="1" smtClean="0"/>
              <a:t>Factfinder</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Provides quick access to data from </a:t>
            </a:r>
          </a:p>
          <a:p>
            <a:pPr lvl="1"/>
            <a:r>
              <a:rPr lang="en-US" dirty="0" smtClean="0"/>
              <a:t>Decennial Census</a:t>
            </a:r>
          </a:p>
          <a:p>
            <a:pPr lvl="1"/>
            <a:r>
              <a:rPr lang="en-US" dirty="0" smtClean="0"/>
              <a:t>American Community Survey</a:t>
            </a:r>
          </a:p>
          <a:p>
            <a:pPr lvl="1"/>
            <a:r>
              <a:rPr lang="en-US" dirty="0" smtClean="0"/>
              <a:t>Population Estimates Program</a:t>
            </a:r>
          </a:p>
          <a:p>
            <a:pPr lvl="1"/>
            <a:r>
              <a:rPr lang="en-US" dirty="0" smtClean="0"/>
              <a:t>Economic Census</a:t>
            </a:r>
          </a:p>
          <a:p>
            <a:pPr lvl="1"/>
            <a:r>
              <a:rPr lang="en-US" dirty="0" smtClean="0"/>
              <a:t>Annual Economic Surveys</a:t>
            </a:r>
            <a:endParaRPr lang="en-US" dirty="0"/>
          </a:p>
        </p:txBody>
      </p:sp>
    </p:spTree>
    <p:extLst>
      <p:ext uri="{BB962C8B-B14F-4D97-AF65-F5344CB8AC3E}">
        <p14:creationId xmlns:p14="http://schemas.microsoft.com/office/powerpoint/2010/main" val="2905601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now, there are 2 AFFs</a:t>
            </a:r>
            <a:endParaRPr lang="en-US" dirty="0"/>
          </a:p>
        </p:txBody>
      </p:sp>
      <p:sp>
        <p:nvSpPr>
          <p:cNvPr id="3" name="Content Placeholder 2"/>
          <p:cNvSpPr>
            <a:spLocks noGrp="1"/>
          </p:cNvSpPr>
          <p:nvPr>
            <p:ph idx="1"/>
          </p:nvPr>
        </p:nvSpPr>
        <p:spPr/>
        <p:txBody>
          <a:bodyPr/>
          <a:lstStyle/>
          <a:p>
            <a:r>
              <a:rPr lang="en-US" dirty="0" smtClean="0"/>
              <a:t>The most current version is called American Fact Finder 2 (AFF2)</a:t>
            </a:r>
          </a:p>
          <a:p>
            <a:r>
              <a:rPr lang="en-US" dirty="0" smtClean="0"/>
              <a:t>Legacy data is being transitioned into AFF2</a:t>
            </a:r>
          </a:p>
          <a:p>
            <a:r>
              <a:rPr lang="en-US" dirty="0" smtClean="0"/>
              <a:t>Upon completion, AFF will go off-line</a:t>
            </a:r>
            <a:endParaRPr lang="en-US" dirty="0"/>
          </a:p>
        </p:txBody>
      </p:sp>
    </p:spTree>
    <p:extLst>
      <p:ext uri="{BB962C8B-B14F-4D97-AF65-F5344CB8AC3E}">
        <p14:creationId xmlns:p14="http://schemas.microsoft.com/office/powerpoint/2010/main" val="9328688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Get to It?</a:t>
            </a:r>
            <a:endParaRPr lang="en-US" dirty="0"/>
          </a:p>
        </p:txBody>
      </p:sp>
      <p:sp>
        <p:nvSpPr>
          <p:cNvPr id="3" name="Content Placeholder 2"/>
          <p:cNvSpPr>
            <a:spLocks noGrp="1"/>
          </p:cNvSpPr>
          <p:nvPr>
            <p:ph idx="1"/>
          </p:nvPr>
        </p:nvSpPr>
        <p:spPr>
          <a:xfrm>
            <a:off x="457200" y="1600200"/>
            <a:ext cx="8229600" cy="1787893"/>
          </a:xfrm>
        </p:spPr>
        <p:txBody>
          <a:bodyPr/>
          <a:lstStyle/>
          <a:p>
            <a:r>
              <a:rPr lang="en-US" dirty="0" smtClean="0">
                <a:hlinkClick r:id="rId2"/>
              </a:rPr>
              <a:t>factfinder2.census.gov</a:t>
            </a:r>
            <a:r>
              <a:rPr lang="en-US" dirty="0" smtClean="0"/>
              <a:t> or</a:t>
            </a:r>
          </a:p>
          <a:p>
            <a:r>
              <a:rPr lang="en-US" dirty="0" smtClean="0">
                <a:hlinkClick r:id="rId3"/>
              </a:rPr>
              <a:t>www.census.gov</a:t>
            </a:r>
            <a:r>
              <a:rPr lang="en-US" dirty="0" smtClean="0"/>
              <a:t>, and click on the American </a:t>
            </a:r>
            <a:r>
              <a:rPr lang="en-US" dirty="0" err="1" smtClean="0"/>
              <a:t>FactFinder</a:t>
            </a:r>
            <a:r>
              <a:rPr lang="en-US" dirty="0" smtClean="0"/>
              <a:t> Link</a:t>
            </a:r>
          </a:p>
          <a:p>
            <a:endParaRPr lang="en-US" dirty="0" smtClean="0"/>
          </a:p>
          <a:p>
            <a:endParaRPr lang="en-US" dirty="0"/>
          </a:p>
        </p:txBody>
      </p:sp>
      <p:pic>
        <p:nvPicPr>
          <p:cNvPr id="1027" name="Picture 3"/>
          <p:cNvPicPr>
            <a:picLocks noChangeAspect="1" noChangeArrowheads="1"/>
          </p:cNvPicPr>
          <p:nvPr/>
        </p:nvPicPr>
        <p:blipFill>
          <a:blip r:embed="rId4"/>
          <a:srcRect/>
          <a:stretch>
            <a:fillRect/>
          </a:stretch>
        </p:blipFill>
        <p:spPr bwMode="auto">
          <a:xfrm>
            <a:off x="2491371" y="3305174"/>
            <a:ext cx="3520660" cy="535305"/>
          </a:xfrm>
          <a:prstGeom prst="rect">
            <a:avLst/>
          </a:prstGeom>
          <a:noFill/>
          <a:ln w="9525">
            <a:noFill/>
            <a:miter lim="800000"/>
            <a:headEnd/>
            <a:tailEnd/>
          </a:ln>
          <a:effectLst/>
        </p:spPr>
      </p:pic>
    </p:spTree>
    <p:extLst>
      <p:ext uri="{BB962C8B-B14F-4D97-AF65-F5344CB8AC3E}">
        <p14:creationId xmlns:p14="http://schemas.microsoft.com/office/powerpoint/2010/main" val="40633209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smtClean="0"/>
          </a:p>
        </p:txBody>
      </p:sp>
      <p:sp>
        <p:nvSpPr>
          <p:cNvPr id="4099" name="Content Placeholder 2"/>
          <p:cNvSpPr>
            <a:spLocks noGrp="1"/>
          </p:cNvSpPr>
          <p:nvPr>
            <p:ph idx="1"/>
          </p:nvPr>
        </p:nvSpPr>
        <p:spPr/>
        <p:txBody>
          <a:bodyPr/>
          <a:lstStyle/>
          <a:p>
            <a:endParaRPr lang="en-US" smtClean="0"/>
          </a:p>
        </p:txBody>
      </p:sp>
      <p:sp>
        <p:nvSpPr>
          <p:cNvPr id="4100" name="Slide Number Placeholder 3"/>
          <p:cNvSpPr>
            <a:spLocks noGrp="1"/>
          </p:cNvSpPr>
          <p:nvPr>
            <p:ph type="sldNum" sz="quarter" idx="10"/>
          </p:nvPr>
        </p:nvSpPr>
        <p:spPr>
          <a:noFill/>
        </p:spPr>
        <p:txBody>
          <a:bodyPr/>
          <a:lstStyle/>
          <a:p>
            <a:fld id="{594528ED-F7E1-4C17-83C3-747747533841}" type="slidenum">
              <a:rPr lang="en-US" smtClean="0">
                <a:latin typeface="Arial" charset="0"/>
              </a:rPr>
              <a:pPr/>
              <a:t>55</a:t>
            </a:fld>
            <a:endParaRPr lang="en-US" smtClean="0">
              <a:latin typeface="Arial" charset="0"/>
            </a:endParaRPr>
          </a:p>
        </p:txBody>
      </p:sp>
      <p:pic>
        <p:nvPicPr>
          <p:cNvPr id="2050" name="Picture 2"/>
          <p:cNvPicPr>
            <a:picLocks noChangeAspect="1" noChangeArrowheads="1"/>
          </p:cNvPicPr>
          <p:nvPr/>
        </p:nvPicPr>
        <p:blipFill>
          <a:blip r:embed="rId2"/>
          <a:srcRect/>
          <a:stretch>
            <a:fillRect/>
          </a:stretch>
        </p:blipFill>
        <p:spPr bwMode="auto">
          <a:xfrm>
            <a:off x="1" y="0"/>
            <a:ext cx="9143999" cy="6913563"/>
          </a:xfrm>
          <a:prstGeom prst="rect">
            <a:avLst/>
          </a:prstGeom>
          <a:noFill/>
          <a:ln w="9525">
            <a:noFill/>
            <a:miter lim="800000"/>
            <a:headEnd/>
            <a:tailEnd/>
          </a:ln>
          <a:effectLst/>
        </p:spPr>
      </p:pic>
      <p:sp>
        <p:nvSpPr>
          <p:cNvPr id="8" name="Left Arrow 7"/>
          <p:cNvSpPr/>
          <p:nvPr/>
        </p:nvSpPr>
        <p:spPr>
          <a:xfrm>
            <a:off x="1396234" y="1115568"/>
            <a:ext cx="2107933" cy="484632"/>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664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0" y="0"/>
            <a:ext cx="9171829" cy="6858000"/>
          </a:xfrm>
          <a:prstGeom prst="rect">
            <a:avLst/>
          </a:prstGeom>
          <a:noFill/>
          <a:ln w="9525">
            <a:noFill/>
            <a:miter lim="800000"/>
            <a:headEnd/>
            <a:tailEnd/>
          </a:ln>
          <a:effectLst/>
        </p:spPr>
      </p:pic>
    </p:spTree>
    <p:extLst>
      <p:ext uri="{BB962C8B-B14F-4D97-AF65-F5344CB8AC3E}">
        <p14:creationId xmlns:p14="http://schemas.microsoft.com/office/powerpoint/2010/main" val="6357476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2666"/>
            <a:ext cx="8229600" cy="1143000"/>
          </a:xfrm>
        </p:spPr>
        <p:txBody>
          <a:bodyPr>
            <a:normAutofit fontScale="90000"/>
          </a:bodyPr>
          <a:lstStyle/>
          <a:p>
            <a:r>
              <a:rPr lang="en-US" dirty="0" smtClean="0"/>
              <a:t>Geographic Support System Initiative (GSS)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7602036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t>
            </a:r>
            <a:r>
              <a:rPr lang="en-US" dirty="0"/>
              <a:t>Is It</a:t>
            </a:r>
            <a:r>
              <a:rPr lang="en-US" dirty="0" smtClean="0"/>
              <a:t>?</a:t>
            </a:r>
            <a:endParaRPr lang="en-US" dirty="0"/>
          </a:p>
        </p:txBody>
      </p:sp>
      <p:sp>
        <p:nvSpPr>
          <p:cNvPr id="3" name="Content Placeholder 2"/>
          <p:cNvSpPr>
            <a:spLocks noGrp="1"/>
          </p:cNvSpPr>
          <p:nvPr>
            <p:ph idx="1"/>
          </p:nvPr>
        </p:nvSpPr>
        <p:spPr/>
        <p:txBody>
          <a:bodyPr/>
          <a:lstStyle/>
          <a:p>
            <a:r>
              <a:rPr lang="en-US" dirty="0" smtClean="0"/>
              <a:t>Integrated </a:t>
            </a:r>
            <a:r>
              <a:rPr lang="en-US" dirty="0"/>
              <a:t>program in support of the 2020 </a:t>
            </a:r>
            <a:r>
              <a:rPr lang="en-US" dirty="0" smtClean="0"/>
              <a:t>Census:</a:t>
            </a:r>
            <a:endParaRPr lang="en-US" dirty="0"/>
          </a:p>
          <a:p>
            <a:pPr lvl="1"/>
            <a:r>
              <a:rPr lang="en-US" dirty="0"/>
              <a:t>Improved address coverage </a:t>
            </a:r>
          </a:p>
          <a:p>
            <a:pPr lvl="1"/>
            <a:r>
              <a:rPr lang="en-US" dirty="0"/>
              <a:t>Continual spatial feature updates </a:t>
            </a:r>
          </a:p>
          <a:p>
            <a:pPr lvl="1"/>
            <a:r>
              <a:rPr lang="en-US" dirty="0"/>
              <a:t>Enhanced quality assessment and measurement </a:t>
            </a:r>
          </a:p>
          <a:p>
            <a:endParaRPr lang="en-US" dirty="0"/>
          </a:p>
        </p:txBody>
      </p:sp>
    </p:spTree>
    <p:extLst>
      <p:ext uri="{BB962C8B-B14F-4D97-AF65-F5344CB8AC3E}">
        <p14:creationId xmlns:p14="http://schemas.microsoft.com/office/powerpoint/2010/main" val="343643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t>
            </a:r>
            <a:r>
              <a:rPr lang="en-US" dirty="0"/>
              <a:t>Are We Doing</a:t>
            </a:r>
            <a:r>
              <a:rPr lang="en-US" dirty="0" smtClean="0"/>
              <a:t>?</a:t>
            </a:r>
            <a:endParaRPr lang="en-US" dirty="0"/>
          </a:p>
        </p:txBody>
      </p:sp>
      <p:sp>
        <p:nvSpPr>
          <p:cNvPr id="3" name="Content Placeholder 2"/>
          <p:cNvSpPr>
            <a:spLocks noGrp="1"/>
          </p:cNvSpPr>
          <p:nvPr>
            <p:ph idx="1"/>
          </p:nvPr>
        </p:nvSpPr>
        <p:spPr/>
        <p:txBody>
          <a:bodyPr/>
          <a:lstStyle/>
          <a:p>
            <a:r>
              <a:rPr lang="en-US" dirty="0" smtClean="0"/>
              <a:t>The </a:t>
            </a:r>
            <a:r>
              <a:rPr lang="en-US" dirty="0"/>
              <a:t>GSS Initiative will focus on ensuring a complete and updated address list. All activities will contribute to Master Address File/Topologically Integrated Geocoding and Referencing System (MAF/TIGER) database improvement. </a:t>
            </a:r>
          </a:p>
        </p:txBody>
      </p:sp>
    </p:spTree>
    <p:extLst>
      <p:ext uri="{BB962C8B-B14F-4D97-AF65-F5344CB8AC3E}">
        <p14:creationId xmlns:p14="http://schemas.microsoft.com/office/powerpoint/2010/main" val="1379080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197"/>
            <a:ext cx="8229600" cy="1143000"/>
          </a:xfrm>
        </p:spPr>
        <p:txBody>
          <a:bodyPr>
            <a:normAutofit/>
          </a:bodyPr>
          <a:lstStyle/>
          <a:p>
            <a:r>
              <a:rPr lang="en-US" dirty="0" smtClean="0"/>
              <a:t>Mapping Files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15186889"/>
              </p:ext>
            </p:extLst>
          </p:nvPr>
        </p:nvGraphicFramePr>
        <p:xfrm>
          <a:off x="109330" y="1017766"/>
          <a:ext cx="8945219" cy="4882764"/>
        </p:xfrm>
        <a:graphic>
          <a:graphicData uri="http://schemas.openxmlformats.org/drawingml/2006/table">
            <a:tbl>
              <a:tblPr firstRow="1" bandRow="1">
                <a:tableStyleId>{5C22544A-7EE6-4342-B048-85BDC9FD1C3A}</a:tableStyleId>
              </a:tblPr>
              <a:tblGrid>
                <a:gridCol w="1162879"/>
                <a:gridCol w="3289852"/>
                <a:gridCol w="934278"/>
                <a:gridCol w="1331844"/>
                <a:gridCol w="1182756"/>
                <a:gridCol w="1043610"/>
              </a:tblGrid>
              <a:tr h="448903">
                <a:tc>
                  <a:txBody>
                    <a:bodyPr/>
                    <a:lstStyle/>
                    <a:p>
                      <a:pPr algn="ctr"/>
                      <a:r>
                        <a:rPr lang="en-US" sz="1400" dirty="0" smtClean="0"/>
                        <a:t>Product</a:t>
                      </a:r>
                      <a:endParaRPr lang="en-US" sz="1400" dirty="0"/>
                    </a:p>
                  </a:txBody>
                  <a:tcPr/>
                </a:tc>
                <a:tc>
                  <a:txBody>
                    <a:bodyPr/>
                    <a:lstStyle/>
                    <a:p>
                      <a:pPr algn="ctr"/>
                      <a:r>
                        <a:rPr lang="en-US" sz="1400" dirty="0" smtClean="0"/>
                        <a:t>Best</a:t>
                      </a:r>
                      <a:r>
                        <a:rPr lang="en-US" sz="1400" baseline="0" dirty="0" smtClean="0"/>
                        <a:t> For…</a:t>
                      </a:r>
                      <a:endParaRPr lang="en-US" sz="1400" dirty="0"/>
                    </a:p>
                  </a:txBody>
                  <a:tcPr/>
                </a:tc>
                <a:tc>
                  <a:txBody>
                    <a:bodyPr/>
                    <a:lstStyle/>
                    <a:p>
                      <a:pPr algn="ctr"/>
                      <a:r>
                        <a:rPr lang="en-US" sz="1400" dirty="0" smtClean="0"/>
                        <a:t>File Format</a:t>
                      </a:r>
                      <a:endParaRPr lang="en-US" sz="1400" dirty="0"/>
                    </a:p>
                  </a:txBody>
                  <a:tcPr/>
                </a:tc>
                <a:tc>
                  <a:txBody>
                    <a:bodyPr/>
                    <a:lstStyle/>
                    <a:p>
                      <a:pPr algn="ctr"/>
                      <a:r>
                        <a:rPr lang="en-US" sz="1400" dirty="0" smtClean="0"/>
                        <a:t>Type of Data</a:t>
                      </a:r>
                      <a:endParaRPr lang="en-US" sz="1400" dirty="0"/>
                    </a:p>
                  </a:txBody>
                  <a:tcPr/>
                </a:tc>
                <a:tc>
                  <a:txBody>
                    <a:bodyPr/>
                    <a:lstStyle/>
                    <a:p>
                      <a:pPr algn="ctr"/>
                      <a:r>
                        <a:rPr lang="en-US" sz="1400" dirty="0" smtClean="0"/>
                        <a:t>Level of Detail</a:t>
                      </a:r>
                      <a:endParaRPr lang="en-US" sz="1400" dirty="0"/>
                    </a:p>
                  </a:txBody>
                  <a:tcPr/>
                </a:tc>
                <a:tc>
                  <a:txBody>
                    <a:bodyPr/>
                    <a:lstStyle/>
                    <a:p>
                      <a:pPr algn="ctr"/>
                      <a:r>
                        <a:rPr lang="en-US" sz="1400" dirty="0" smtClean="0"/>
                        <a:t>Descriptive Attributes</a:t>
                      </a:r>
                      <a:endParaRPr lang="en-US" sz="1400" dirty="0"/>
                    </a:p>
                  </a:txBody>
                  <a:tcPr/>
                </a:tc>
              </a:tr>
              <a:tr h="1049573">
                <a:tc>
                  <a:txBody>
                    <a:bodyPr/>
                    <a:lstStyle/>
                    <a:p>
                      <a:r>
                        <a:rPr lang="en-US" sz="1400" dirty="0" smtClean="0"/>
                        <a:t>TIGER/Line </a:t>
                      </a:r>
                      <a:r>
                        <a:rPr lang="en-US" sz="1400" dirty="0" err="1" smtClean="0"/>
                        <a:t>Shapefiles</a:t>
                      </a:r>
                      <a:endParaRPr lang="en-US" sz="1400" dirty="0"/>
                    </a:p>
                  </a:txBody>
                  <a:tcPr/>
                </a:tc>
                <a:tc>
                  <a:txBody>
                    <a:bodyPr/>
                    <a:lstStyle/>
                    <a:p>
                      <a:r>
                        <a:rPr lang="en-US" sz="1400" kern="1200" dirty="0" smtClean="0">
                          <a:solidFill>
                            <a:schemeClr val="dk1"/>
                          </a:solidFill>
                          <a:effectLst/>
                          <a:latin typeface="+mn-lt"/>
                          <a:ea typeface="+mn-ea"/>
                          <a:cs typeface="+mn-cs"/>
                        </a:rPr>
                        <a:t>Most mapping projects--this is our </a:t>
                      </a:r>
                      <a:r>
                        <a:rPr lang="en-US" sz="1400" b="1" i="1" kern="1200" dirty="0" smtClean="0">
                          <a:solidFill>
                            <a:schemeClr val="dk1"/>
                          </a:solidFill>
                          <a:effectLst/>
                          <a:latin typeface="+mn-lt"/>
                          <a:ea typeface="+mn-ea"/>
                          <a:cs typeface="+mn-cs"/>
                        </a:rPr>
                        <a:t>most comprehensive dataset</a:t>
                      </a:r>
                      <a:r>
                        <a:rPr lang="en-US" sz="1400" kern="1200" dirty="0" smtClean="0">
                          <a:solidFill>
                            <a:schemeClr val="dk1"/>
                          </a:solidFill>
                          <a:effectLst/>
                          <a:latin typeface="+mn-lt"/>
                          <a:ea typeface="+mn-ea"/>
                          <a:cs typeface="+mn-cs"/>
                        </a:rPr>
                        <a:t>. Designed for use with GIS (geographic information systems).</a:t>
                      </a:r>
                      <a:endParaRPr lang="en-US" sz="1400" dirty="0"/>
                    </a:p>
                  </a:txBody>
                  <a:tcPr/>
                </a:tc>
                <a:tc>
                  <a:txBody>
                    <a:bodyPr/>
                    <a:lstStyle/>
                    <a:p>
                      <a:r>
                        <a:rPr lang="en-US" sz="1400" dirty="0" err="1" smtClean="0"/>
                        <a:t>Shapefiles</a:t>
                      </a:r>
                      <a:r>
                        <a:rPr lang="en-US" sz="1400" baseline="0" dirty="0" smtClean="0"/>
                        <a:t> (.</a:t>
                      </a:r>
                      <a:r>
                        <a:rPr lang="en-US" sz="1400" baseline="0" dirty="0" err="1" smtClean="0"/>
                        <a:t>shp</a:t>
                      </a:r>
                      <a:r>
                        <a:rPr lang="en-US" sz="1400" baseline="0" dirty="0" smtClean="0"/>
                        <a:t>) and database files (.dbf)</a:t>
                      </a:r>
                      <a:endParaRPr lang="en-US" sz="1400" dirty="0"/>
                    </a:p>
                  </a:txBody>
                  <a:tcPr/>
                </a:tc>
                <a:tc>
                  <a:txBody>
                    <a:bodyPr/>
                    <a:lstStyle/>
                    <a:p>
                      <a:r>
                        <a:rPr lang="en-US" sz="1400" kern="1200" dirty="0" smtClean="0">
                          <a:solidFill>
                            <a:schemeClr val="dk1"/>
                          </a:solidFill>
                          <a:effectLst/>
                          <a:latin typeface="+mn-lt"/>
                          <a:ea typeface="+mn-ea"/>
                          <a:cs typeface="+mn-cs"/>
                        </a:rPr>
                        <a:t>Boundaries, roads, address information, water features, and more</a:t>
                      </a:r>
                      <a:endParaRPr lang="en-US" sz="1400" dirty="0"/>
                    </a:p>
                  </a:txBody>
                  <a:tcPr/>
                </a:tc>
                <a:tc>
                  <a:txBody>
                    <a:bodyPr/>
                    <a:lstStyle/>
                    <a:p>
                      <a:r>
                        <a:rPr lang="en-US" sz="1400" kern="1200" dirty="0" smtClean="0">
                          <a:solidFill>
                            <a:schemeClr val="dk1"/>
                          </a:solidFill>
                          <a:effectLst/>
                          <a:latin typeface="+mn-lt"/>
                          <a:ea typeface="+mn-ea"/>
                          <a:cs typeface="+mn-cs"/>
                        </a:rPr>
                        <a:t>Full detail (not generalized)</a:t>
                      </a:r>
                      <a:endParaRPr lang="en-US" sz="1400" dirty="0"/>
                    </a:p>
                  </a:txBody>
                  <a:tcPr/>
                </a:tc>
                <a:tc>
                  <a:txBody>
                    <a:bodyPr/>
                    <a:lstStyle/>
                    <a:p>
                      <a:r>
                        <a:rPr lang="en-US" sz="1400" kern="1200" dirty="0" smtClean="0">
                          <a:solidFill>
                            <a:schemeClr val="dk1"/>
                          </a:solidFill>
                          <a:effectLst/>
                          <a:latin typeface="+mn-lt"/>
                          <a:ea typeface="+mn-ea"/>
                          <a:cs typeface="+mn-cs"/>
                        </a:rPr>
                        <a:t>Extensive</a:t>
                      </a:r>
                      <a:endParaRPr lang="en-US" sz="1400" dirty="0"/>
                    </a:p>
                  </a:txBody>
                  <a:tcPr/>
                </a:tc>
              </a:tr>
              <a:tr h="833591">
                <a:tc>
                  <a:txBody>
                    <a:bodyPr/>
                    <a:lstStyle/>
                    <a:p>
                      <a:r>
                        <a:rPr lang="en-US" sz="1400" dirty="0" smtClean="0"/>
                        <a:t>Cartographic Boundary</a:t>
                      </a:r>
                      <a:r>
                        <a:rPr lang="en-US" sz="1400" baseline="0" dirty="0" smtClean="0"/>
                        <a:t> Files</a:t>
                      </a:r>
                      <a:endParaRPr lang="en-US" sz="1400" dirty="0"/>
                    </a:p>
                  </a:txBody>
                  <a:tcPr/>
                </a:tc>
                <a:tc>
                  <a:txBody>
                    <a:bodyPr/>
                    <a:lstStyle/>
                    <a:p>
                      <a:r>
                        <a:rPr lang="en-US" sz="1400" kern="1200" dirty="0" smtClean="0">
                          <a:solidFill>
                            <a:schemeClr val="dk1"/>
                          </a:solidFill>
                          <a:effectLst/>
                          <a:latin typeface="+mn-lt"/>
                          <a:ea typeface="+mn-ea"/>
                          <a:cs typeface="+mn-cs"/>
                        </a:rPr>
                        <a:t>Small scale (limited detail) mapping projects clipped to shoreline. Designed for thematic mapping using GIS.</a:t>
                      </a:r>
                      <a:endParaRPr lang="en-US" sz="1400" dirty="0"/>
                    </a:p>
                  </a:txBody>
                  <a:tcPr/>
                </a:tc>
                <a:tc>
                  <a:txBody>
                    <a:bodyPr/>
                    <a:lstStyle/>
                    <a:p>
                      <a:r>
                        <a:rPr lang="en-US" sz="1400" kern="1200" dirty="0" err="1" smtClean="0">
                          <a:solidFill>
                            <a:schemeClr val="dk1"/>
                          </a:solidFill>
                          <a:effectLst/>
                          <a:latin typeface="+mn-lt"/>
                          <a:ea typeface="+mn-ea"/>
                          <a:cs typeface="+mn-cs"/>
                        </a:rPr>
                        <a:t>Shapefiles</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shp</a:t>
                      </a:r>
                      <a:r>
                        <a:rPr lang="en-US" sz="1400" kern="1200" dirty="0" smtClean="0">
                          <a:solidFill>
                            <a:schemeClr val="dk1"/>
                          </a:solidFill>
                          <a:effectLst/>
                          <a:latin typeface="+mn-lt"/>
                          <a:ea typeface="+mn-ea"/>
                          <a:cs typeface="+mn-cs"/>
                        </a:rPr>
                        <a:t>)</a:t>
                      </a:r>
                      <a:endParaRPr lang="en-US" sz="1400" dirty="0"/>
                    </a:p>
                  </a:txBody>
                  <a:tcPr/>
                </a:tc>
                <a:tc>
                  <a:txBody>
                    <a:bodyPr/>
                    <a:lstStyle/>
                    <a:p>
                      <a:r>
                        <a:rPr lang="en-US" sz="1400" kern="1200" dirty="0" smtClean="0">
                          <a:solidFill>
                            <a:schemeClr val="dk1"/>
                          </a:solidFill>
                          <a:effectLst/>
                          <a:latin typeface="+mn-lt"/>
                          <a:ea typeface="+mn-ea"/>
                          <a:cs typeface="+mn-cs"/>
                        </a:rPr>
                        <a:t>Selected boundaries</a:t>
                      </a:r>
                      <a:endParaRPr lang="en-US" sz="1400" dirty="0"/>
                    </a:p>
                  </a:txBody>
                  <a:tcPr/>
                </a:tc>
                <a:tc>
                  <a:txBody>
                    <a:bodyPr/>
                    <a:lstStyle/>
                    <a:p>
                      <a:r>
                        <a:rPr lang="en-US" sz="1400" kern="1200" dirty="0" smtClean="0">
                          <a:solidFill>
                            <a:schemeClr val="dk1"/>
                          </a:solidFill>
                          <a:effectLst/>
                          <a:latin typeface="+mn-lt"/>
                          <a:ea typeface="+mn-ea"/>
                          <a:cs typeface="+mn-cs"/>
                        </a:rPr>
                        <a:t>Less detail (generalized)</a:t>
                      </a:r>
                      <a:endParaRPr lang="en-US" sz="1400" dirty="0"/>
                    </a:p>
                  </a:txBody>
                  <a:tcPr/>
                </a:tc>
                <a:tc>
                  <a:txBody>
                    <a:bodyPr/>
                    <a:lstStyle/>
                    <a:p>
                      <a:r>
                        <a:rPr lang="en-US" sz="1400" kern="1200" dirty="0" smtClean="0">
                          <a:solidFill>
                            <a:schemeClr val="dk1"/>
                          </a:solidFill>
                          <a:effectLst/>
                          <a:latin typeface="+mn-lt"/>
                          <a:ea typeface="+mn-ea"/>
                          <a:cs typeface="+mn-cs"/>
                        </a:rPr>
                        <a:t>Limited</a:t>
                      </a:r>
                      <a:endParaRPr lang="en-US" sz="1400" dirty="0"/>
                    </a:p>
                  </a:txBody>
                  <a:tcPr/>
                </a:tc>
              </a:tr>
              <a:tr h="2372773">
                <a:tc>
                  <a:txBody>
                    <a:bodyPr/>
                    <a:lstStyle/>
                    <a:p>
                      <a:r>
                        <a:rPr lang="en-US" sz="1400" dirty="0" smtClean="0"/>
                        <a:t>KML</a:t>
                      </a:r>
                      <a:endParaRPr lang="en-US" sz="1400" dirty="0"/>
                    </a:p>
                  </a:txBody>
                  <a:tcPr/>
                </a:tc>
                <a:tc>
                  <a:txBody>
                    <a:bodyPr/>
                    <a:lstStyle/>
                    <a:p>
                      <a:r>
                        <a:rPr lang="en-US" sz="1400" kern="1200" dirty="0" smtClean="0">
                          <a:solidFill>
                            <a:schemeClr val="dk1"/>
                          </a:solidFill>
                          <a:effectLst/>
                          <a:latin typeface="+mn-lt"/>
                          <a:ea typeface="+mn-ea"/>
                          <a:cs typeface="+mn-cs"/>
                        </a:rPr>
                        <a:t>Viewing data or creating maps using Google Earth, Google Maps, or other platforms that use KML.</a:t>
                      </a:r>
                      <a:endParaRPr lang="en-US" sz="1400" dirty="0"/>
                    </a:p>
                  </a:txBody>
                  <a:tcPr/>
                </a:tc>
                <a:tc>
                  <a:txBody>
                    <a:bodyPr/>
                    <a:lstStyle/>
                    <a:p>
                      <a:r>
                        <a:rPr lang="en-US" sz="1400" kern="1200" dirty="0" smtClean="0">
                          <a:solidFill>
                            <a:schemeClr val="dk1"/>
                          </a:solidFill>
                          <a:effectLst/>
                          <a:latin typeface="+mn-lt"/>
                          <a:ea typeface="+mn-ea"/>
                          <a:cs typeface="+mn-cs"/>
                        </a:rPr>
                        <a:t>KML (.</a:t>
                      </a:r>
                      <a:r>
                        <a:rPr lang="en-US" sz="1400" kern="1200" dirty="0" err="1" smtClean="0">
                          <a:solidFill>
                            <a:schemeClr val="dk1"/>
                          </a:solidFill>
                          <a:effectLst/>
                          <a:latin typeface="+mn-lt"/>
                          <a:ea typeface="+mn-ea"/>
                          <a:cs typeface="+mn-cs"/>
                        </a:rPr>
                        <a:t>kml</a:t>
                      </a:r>
                      <a:r>
                        <a:rPr lang="en-US" sz="1400" kern="1200" dirty="0" smtClean="0">
                          <a:solidFill>
                            <a:schemeClr val="dk1"/>
                          </a:solidFill>
                          <a:effectLst/>
                          <a:latin typeface="+mn-lt"/>
                          <a:ea typeface="+mn-ea"/>
                          <a:cs typeface="+mn-cs"/>
                        </a:rPr>
                        <a:t>)</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Selected boundaries</a:t>
                      </a:r>
                      <a:endParaRPr lang="en-US" sz="1400" dirty="0" smtClean="0"/>
                    </a:p>
                    <a:p>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Less detail (generalized) and detailed</a:t>
                      </a:r>
                      <a:endParaRPr lang="en-US" sz="1400" dirty="0" smtClean="0"/>
                    </a:p>
                    <a:p>
                      <a:endParaRPr lang="en-US" sz="1400" dirty="0"/>
                    </a:p>
                  </a:txBody>
                  <a:tcPr/>
                </a:tc>
                <a:tc>
                  <a:txBody>
                    <a:bodyPr/>
                    <a:lstStyle/>
                    <a:p>
                      <a:r>
                        <a:rPr lang="en-US" sz="1400" kern="1200" dirty="0" smtClean="0">
                          <a:solidFill>
                            <a:schemeClr val="dk1"/>
                          </a:solidFill>
                          <a:effectLst/>
                          <a:latin typeface="+mn-lt"/>
                          <a:ea typeface="+mn-ea"/>
                          <a:cs typeface="+mn-cs"/>
                        </a:rPr>
                        <a:t>Limited</a:t>
                      </a:r>
                      <a:endParaRPr lang="en-US" sz="1400" dirty="0"/>
                    </a:p>
                  </a:txBody>
                  <a:tcPr/>
                </a:tc>
              </a:tr>
            </a:tbl>
          </a:graphicData>
        </a:graphic>
      </p:graphicFrame>
    </p:spTree>
    <p:extLst>
      <p:ext uri="{BB962C8B-B14F-4D97-AF65-F5344CB8AC3E}">
        <p14:creationId xmlns:p14="http://schemas.microsoft.com/office/powerpoint/2010/main" val="41985656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Doing It?</a:t>
            </a:r>
            <a:endParaRPr lang="en-US" dirty="0"/>
          </a:p>
        </p:txBody>
      </p:sp>
      <p:sp>
        <p:nvSpPr>
          <p:cNvPr id="3" name="Content Placeholder 2"/>
          <p:cNvSpPr>
            <a:spLocks noGrp="1"/>
          </p:cNvSpPr>
          <p:nvPr>
            <p:ph idx="1"/>
          </p:nvPr>
        </p:nvSpPr>
        <p:spPr/>
        <p:txBody>
          <a:bodyPr/>
          <a:lstStyle/>
          <a:p>
            <a:r>
              <a:rPr lang="en-US" dirty="0"/>
              <a:t>The GSS Initiative will allow for a targeted, rather than full, address canvassing operation during 2019 in preparation for the 2020 Census. The Census Bureau will collaborate with federal, state, local, and tribal governments and other key stakeholders to establish an acceptable address list for each geographic entity.</a:t>
            </a:r>
          </a:p>
        </p:txBody>
      </p:sp>
    </p:spTree>
    <p:extLst>
      <p:ext uri="{BB962C8B-B14F-4D97-AF65-F5344CB8AC3E}">
        <p14:creationId xmlns:p14="http://schemas.microsoft.com/office/powerpoint/2010/main" val="11282397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Geographic Contact</a:t>
            </a:r>
          </a:p>
        </p:txBody>
      </p:sp>
      <p:sp>
        <p:nvSpPr>
          <p:cNvPr id="7171" name="Content Placeholder 2"/>
          <p:cNvSpPr>
            <a:spLocks noGrp="1"/>
          </p:cNvSpPr>
          <p:nvPr>
            <p:ph idx="1"/>
          </p:nvPr>
        </p:nvSpPr>
        <p:spPr/>
        <p:txBody>
          <a:bodyPr>
            <a:normAutofit/>
          </a:bodyPr>
          <a:lstStyle/>
          <a:p>
            <a:pPr>
              <a:buFontTx/>
              <a:buNone/>
            </a:pPr>
            <a:r>
              <a:rPr lang="en-US" dirty="0" smtClean="0"/>
              <a:t>Craig Best</a:t>
            </a:r>
          </a:p>
          <a:p>
            <a:pPr>
              <a:buFontTx/>
              <a:buNone/>
            </a:pPr>
            <a:r>
              <a:rPr lang="en-US" dirty="0" smtClean="0"/>
              <a:t>Supervisory Geographer</a:t>
            </a:r>
          </a:p>
          <a:p>
            <a:pPr>
              <a:buFontTx/>
              <a:buNone/>
            </a:pPr>
            <a:r>
              <a:rPr lang="en-US" dirty="0" smtClean="0"/>
              <a:t>US Census Bureau</a:t>
            </a:r>
          </a:p>
          <a:p>
            <a:pPr>
              <a:buFontTx/>
              <a:buNone/>
            </a:pPr>
            <a:r>
              <a:rPr lang="en-US" dirty="0" smtClean="0"/>
              <a:t>1211 N 8</a:t>
            </a:r>
            <a:r>
              <a:rPr lang="en-US" baseline="30000" dirty="0" smtClean="0"/>
              <a:t>th</a:t>
            </a:r>
            <a:r>
              <a:rPr lang="en-US" dirty="0" smtClean="0"/>
              <a:t> St, Kansas City, KS  66101</a:t>
            </a:r>
          </a:p>
          <a:p>
            <a:pPr>
              <a:buFontTx/>
              <a:buNone/>
            </a:pPr>
            <a:endParaRPr lang="en-US" dirty="0" smtClean="0"/>
          </a:p>
          <a:p>
            <a:pPr>
              <a:buFontTx/>
              <a:buNone/>
            </a:pPr>
            <a:r>
              <a:rPr lang="en-US" dirty="0" smtClean="0"/>
              <a:t>913-551-6833</a:t>
            </a:r>
          </a:p>
          <a:p>
            <a:pPr>
              <a:buFontTx/>
              <a:buNone/>
            </a:pPr>
            <a:r>
              <a:rPr lang="en-US" dirty="0" smtClean="0"/>
              <a:t>craig.duane.best@census.gov</a:t>
            </a:r>
          </a:p>
        </p:txBody>
      </p:sp>
      <p:sp>
        <p:nvSpPr>
          <p:cNvPr id="7172" name="Slide Number Placeholder 3"/>
          <p:cNvSpPr>
            <a:spLocks noGrp="1"/>
          </p:cNvSpPr>
          <p:nvPr>
            <p:ph type="sldNum" sz="quarter" idx="10"/>
          </p:nvPr>
        </p:nvSpPr>
        <p:spPr>
          <a:noFill/>
        </p:spPr>
        <p:txBody>
          <a:bodyPr/>
          <a:lstStyle/>
          <a:p>
            <a:fld id="{BE54E38B-3636-41E1-8D54-F2975F1EA5D4}" type="slidenum">
              <a:rPr lang="en-US" smtClean="0">
                <a:latin typeface="Arial" charset="0"/>
              </a:rPr>
              <a:pPr/>
              <a:t>61</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dirty="0" smtClean="0"/>
              <a:t>Demographic Contact</a:t>
            </a:r>
          </a:p>
        </p:txBody>
      </p:sp>
      <p:sp>
        <p:nvSpPr>
          <p:cNvPr id="7171" name="Content Placeholder 2"/>
          <p:cNvSpPr>
            <a:spLocks noGrp="1"/>
          </p:cNvSpPr>
          <p:nvPr>
            <p:ph idx="1"/>
          </p:nvPr>
        </p:nvSpPr>
        <p:spPr/>
        <p:txBody>
          <a:bodyPr>
            <a:normAutofit/>
          </a:bodyPr>
          <a:lstStyle/>
          <a:p>
            <a:pPr>
              <a:buFontTx/>
              <a:buNone/>
            </a:pPr>
            <a:r>
              <a:rPr lang="en-US" dirty="0" smtClean="0"/>
              <a:t>Matthew </a:t>
            </a:r>
            <a:r>
              <a:rPr lang="en-US" dirty="0" err="1" smtClean="0"/>
              <a:t>Milbrodt</a:t>
            </a:r>
            <a:endParaRPr lang="en-US" dirty="0" smtClean="0"/>
          </a:p>
          <a:p>
            <a:pPr>
              <a:buFontTx/>
              <a:buNone/>
            </a:pPr>
            <a:r>
              <a:rPr lang="en-US" dirty="0" smtClean="0"/>
              <a:t>Information Services Specialist</a:t>
            </a:r>
          </a:p>
          <a:p>
            <a:pPr>
              <a:buFontTx/>
              <a:buNone/>
            </a:pPr>
            <a:r>
              <a:rPr lang="en-US" dirty="0" smtClean="0"/>
              <a:t>US Census Bureau</a:t>
            </a:r>
          </a:p>
          <a:p>
            <a:pPr>
              <a:buFontTx/>
              <a:buNone/>
            </a:pPr>
            <a:r>
              <a:rPr lang="en-US" dirty="0" smtClean="0"/>
              <a:t>1211 N 8</a:t>
            </a:r>
            <a:r>
              <a:rPr lang="en-US" baseline="30000" dirty="0" smtClean="0"/>
              <a:t>th</a:t>
            </a:r>
            <a:r>
              <a:rPr lang="en-US" dirty="0" smtClean="0"/>
              <a:t> St, Kansas City, KS  66101</a:t>
            </a:r>
          </a:p>
          <a:p>
            <a:pPr>
              <a:buFontTx/>
              <a:buNone/>
            </a:pPr>
            <a:endParaRPr lang="en-US" dirty="0" smtClean="0"/>
          </a:p>
          <a:p>
            <a:pPr>
              <a:buFontTx/>
              <a:buNone/>
            </a:pPr>
            <a:r>
              <a:rPr lang="en-US" dirty="0" smtClean="0"/>
              <a:t>913-551-6711</a:t>
            </a:r>
          </a:p>
          <a:p>
            <a:pPr>
              <a:buFontTx/>
              <a:buNone/>
            </a:pPr>
            <a:r>
              <a:rPr lang="en-US" dirty="0"/>
              <a:t>m</a:t>
            </a:r>
            <a:r>
              <a:rPr lang="en-US" dirty="0" smtClean="0"/>
              <a:t>atthew.s.milbrodt@census.gov</a:t>
            </a:r>
          </a:p>
        </p:txBody>
      </p:sp>
      <p:sp>
        <p:nvSpPr>
          <p:cNvPr id="7172" name="Slide Number Placeholder 3"/>
          <p:cNvSpPr>
            <a:spLocks noGrp="1"/>
          </p:cNvSpPr>
          <p:nvPr>
            <p:ph type="sldNum" sz="quarter" idx="10"/>
          </p:nvPr>
        </p:nvSpPr>
        <p:spPr>
          <a:noFill/>
        </p:spPr>
        <p:txBody>
          <a:bodyPr/>
          <a:lstStyle/>
          <a:p>
            <a:fld id="{BE54E38B-3636-41E1-8D54-F2975F1EA5D4}" type="slidenum">
              <a:rPr lang="en-US" smtClean="0">
                <a:latin typeface="Arial" charset="0"/>
              </a:rPr>
              <a:pPr/>
              <a:t>62</a:t>
            </a:fld>
            <a:endParaRPr lang="en-US" smtClean="0">
              <a:latin typeface="Arial" charset="0"/>
            </a:endParaRPr>
          </a:p>
        </p:txBody>
      </p:sp>
    </p:spTree>
    <p:extLst>
      <p:ext uri="{BB962C8B-B14F-4D97-AF65-F5344CB8AC3E}">
        <p14:creationId xmlns:p14="http://schemas.microsoft.com/office/powerpoint/2010/main" val="378096747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ctrTitle"/>
          </p:nvPr>
        </p:nvSpPr>
        <p:spPr>
          <a:xfrm>
            <a:off x="646113" y="1446213"/>
            <a:ext cx="7772400" cy="2601912"/>
          </a:xfrm>
        </p:spPr>
        <p:txBody>
          <a:bodyPr/>
          <a:lstStyle/>
          <a:p>
            <a:pPr eaLnBrk="1" hangingPunct="1"/>
            <a:r>
              <a:rPr lang="en-US" sz="5400" smtClean="0"/>
              <a:t>Questions?</a:t>
            </a:r>
          </a:p>
        </p:txBody>
      </p:sp>
      <p:sp>
        <p:nvSpPr>
          <p:cNvPr id="9219" name="Slide Number Placeholder 1"/>
          <p:cNvSpPr>
            <a:spLocks noGrp="1"/>
          </p:cNvSpPr>
          <p:nvPr>
            <p:ph type="sldNum" sz="quarter" idx="10"/>
          </p:nvPr>
        </p:nvSpPr>
        <p:spPr>
          <a:noFill/>
        </p:spPr>
        <p:txBody>
          <a:bodyPr/>
          <a:lstStyle/>
          <a:p>
            <a:fld id="{66972F0B-3BCB-4249-BBB0-92EED9CCC98C}" type="slidenum">
              <a:rPr lang="en-US" smtClean="0">
                <a:latin typeface="Arial" charset="0"/>
              </a:rPr>
              <a:pPr/>
              <a:t>63</a:t>
            </a:fld>
            <a:endParaRPr lang="en-US" smtClean="0">
              <a:latin typeface="Arial" charset="0"/>
            </a:endParaRPr>
          </a:p>
        </p:txBody>
      </p:sp>
      <p:pic>
        <p:nvPicPr>
          <p:cNvPr id="9220" name="Picture 4" descr="newlogo2.bmp"/>
          <p:cNvPicPr>
            <a:picLocks noChangeAspect="1"/>
          </p:cNvPicPr>
          <p:nvPr/>
        </p:nvPicPr>
        <p:blipFill>
          <a:blip r:embed="rId2"/>
          <a:srcRect/>
          <a:stretch>
            <a:fillRect/>
          </a:stretch>
        </p:blipFill>
        <p:spPr bwMode="auto">
          <a:xfrm>
            <a:off x="7359650" y="5951538"/>
            <a:ext cx="1438275" cy="561975"/>
          </a:xfrm>
          <a:prstGeom prst="rect">
            <a:avLst/>
          </a:prstGeom>
          <a:noFill/>
          <a:ln w="9525">
            <a:noFill/>
            <a:miter lim="800000"/>
            <a:headEnd/>
            <a:tailEnd/>
          </a:ln>
        </p:spPr>
      </p:pic>
      <p:sp>
        <p:nvSpPr>
          <p:cNvPr id="9221" name="Subtitle 5"/>
          <p:cNvSpPr>
            <a:spLocks noGrp="1"/>
          </p:cNvSpPr>
          <p:nvPr>
            <p:ph type="subTitle" idx="1"/>
          </p:nvPr>
        </p:nvSpPr>
        <p:spPr/>
        <p:txBody>
          <a:bodyPr/>
          <a:lstStyle/>
          <a:p>
            <a:endParaRPr lang="en-US"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TIGER/Line Files</a:t>
            </a:r>
            <a:endParaRPr lang="en-US" dirty="0"/>
          </a:p>
        </p:txBody>
      </p:sp>
      <p:sp>
        <p:nvSpPr>
          <p:cNvPr id="3" name="Content Placeholder 2"/>
          <p:cNvSpPr>
            <a:spLocks noGrp="1"/>
          </p:cNvSpPr>
          <p:nvPr>
            <p:ph idx="1"/>
          </p:nvPr>
        </p:nvSpPr>
        <p:spPr/>
        <p:txBody>
          <a:bodyPr/>
          <a:lstStyle/>
          <a:p>
            <a:r>
              <a:rPr lang="en-US" dirty="0" smtClean="0"/>
              <a:t>Have been around since the 1990 Census</a:t>
            </a:r>
          </a:p>
          <a:p>
            <a:r>
              <a:rPr lang="en-US" dirty="0" smtClean="0"/>
              <a:t>First release was in 1988</a:t>
            </a:r>
          </a:p>
          <a:p>
            <a:r>
              <a:rPr lang="en-US" dirty="0" smtClean="0"/>
              <a:t>Currently available for download as </a:t>
            </a:r>
            <a:r>
              <a:rPr lang="en-US" dirty="0" err="1" smtClean="0"/>
              <a:t>shapefiles</a:t>
            </a:r>
            <a:endParaRPr lang="en-US" dirty="0" smtClean="0"/>
          </a:p>
          <a:p>
            <a:r>
              <a:rPr lang="en-US" dirty="0" smtClean="0"/>
              <a:t>State and County based</a:t>
            </a:r>
          </a:p>
          <a:p>
            <a:r>
              <a:rPr lang="en-US" dirty="0" smtClean="0"/>
              <a:t>FTP and web interface</a:t>
            </a:r>
          </a:p>
          <a:p>
            <a:r>
              <a:rPr lang="en-US" dirty="0" smtClean="0"/>
              <a:t>WFS option is in the works</a:t>
            </a:r>
          </a:p>
          <a:p>
            <a:endParaRPr lang="en-US" dirty="0"/>
          </a:p>
        </p:txBody>
      </p:sp>
    </p:spTree>
    <p:extLst>
      <p:ext uri="{BB962C8B-B14F-4D97-AF65-F5344CB8AC3E}">
        <p14:creationId xmlns:p14="http://schemas.microsoft.com/office/powerpoint/2010/main" val="4063895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TIGER/Line Files</a:t>
            </a:r>
            <a:endParaRPr lang="en-US" dirty="0"/>
          </a:p>
        </p:txBody>
      </p:sp>
      <p:sp>
        <p:nvSpPr>
          <p:cNvPr id="3" name="Content Placeholder 2"/>
          <p:cNvSpPr>
            <a:spLocks noGrp="1"/>
          </p:cNvSpPr>
          <p:nvPr>
            <p:ph idx="1"/>
          </p:nvPr>
        </p:nvSpPr>
        <p:spPr/>
        <p:txBody>
          <a:bodyPr/>
          <a:lstStyle/>
          <a:p>
            <a:r>
              <a:rPr lang="en-US" dirty="0" smtClean="0"/>
              <a:t>Provides the most detail</a:t>
            </a:r>
          </a:p>
          <a:p>
            <a:r>
              <a:rPr lang="en-US" dirty="0" smtClean="0"/>
              <a:t>State and County based files</a:t>
            </a:r>
          </a:p>
          <a:p>
            <a:r>
              <a:rPr lang="en-US" dirty="0"/>
              <a:t>F</a:t>
            </a:r>
            <a:r>
              <a:rPr lang="en-US" dirty="0" smtClean="0"/>
              <a:t>iles for Geographic Areas</a:t>
            </a:r>
          </a:p>
          <a:p>
            <a:pPr lvl="1"/>
            <a:r>
              <a:rPr lang="en-US" dirty="0" smtClean="0"/>
              <a:t>State, county, tract, block groups, block, school districts, legislative districts, </a:t>
            </a:r>
            <a:r>
              <a:rPr lang="en-US" dirty="0" err="1" smtClean="0"/>
              <a:t>etc</a:t>
            </a:r>
            <a:endParaRPr lang="en-US" dirty="0" smtClean="0"/>
          </a:p>
          <a:p>
            <a:r>
              <a:rPr lang="en-US" dirty="0" smtClean="0"/>
              <a:t>Files for Features</a:t>
            </a:r>
          </a:p>
          <a:p>
            <a:pPr lvl="1"/>
            <a:r>
              <a:rPr lang="en-US" dirty="0" smtClean="0"/>
              <a:t>Roads, rails, hydro, landmarks, military installations</a:t>
            </a:r>
          </a:p>
          <a:p>
            <a:endParaRPr lang="en-US" dirty="0"/>
          </a:p>
        </p:txBody>
      </p:sp>
    </p:spTree>
    <p:extLst>
      <p:ext uri="{BB962C8B-B14F-4D97-AF65-F5344CB8AC3E}">
        <p14:creationId xmlns:p14="http://schemas.microsoft.com/office/powerpoint/2010/main" val="318299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TIGER/Line Files</a:t>
            </a:r>
            <a:endParaRPr lang="en-US" dirty="0"/>
          </a:p>
        </p:txBody>
      </p:sp>
      <p:sp>
        <p:nvSpPr>
          <p:cNvPr id="3" name="Content Placeholder 2"/>
          <p:cNvSpPr>
            <a:spLocks noGrp="1"/>
          </p:cNvSpPr>
          <p:nvPr>
            <p:ph idx="1"/>
          </p:nvPr>
        </p:nvSpPr>
        <p:spPr/>
        <p:txBody>
          <a:bodyPr/>
          <a:lstStyle/>
          <a:p>
            <a:r>
              <a:rPr lang="en-US" dirty="0" smtClean="0"/>
              <a:t>Good for mapping at the state, county, or sub-county level</a:t>
            </a:r>
          </a:p>
          <a:p>
            <a:r>
              <a:rPr lang="en-US" dirty="0" smtClean="0"/>
              <a:t>Best product for spatial analysis</a:t>
            </a:r>
            <a:endParaRPr lang="en-US" dirty="0"/>
          </a:p>
        </p:txBody>
      </p:sp>
    </p:spTree>
    <p:extLst>
      <p:ext uri="{BB962C8B-B14F-4D97-AF65-F5344CB8AC3E}">
        <p14:creationId xmlns:p14="http://schemas.microsoft.com/office/powerpoint/2010/main" val="1466569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1857</TotalTime>
  <Words>937</Words>
  <Application>Microsoft Office PowerPoint</Application>
  <PresentationFormat>On-screen Show (4:3)</PresentationFormat>
  <Paragraphs>224</Paragraphs>
  <Slides>63</Slides>
  <Notes>2</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Census Data Update</vt:lpstr>
      <vt:lpstr>Today’s Discussion Topics</vt:lpstr>
      <vt:lpstr>Census Bureau Geography</vt:lpstr>
      <vt:lpstr>Guide to State and Local Census Geography</vt:lpstr>
      <vt:lpstr>Good Ole Census Maps</vt:lpstr>
      <vt:lpstr>Mapping Files</vt:lpstr>
      <vt:lpstr>TIGER/Line Files</vt:lpstr>
      <vt:lpstr>TIGER/Line Files</vt:lpstr>
      <vt:lpstr>TIGER/Line Files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Cartographic Boundary Files</vt:lpstr>
      <vt:lpstr>COB Advantages</vt:lpstr>
      <vt:lpstr>COB Limitations</vt:lpstr>
      <vt:lpstr>COB Scale</vt:lpstr>
      <vt:lpstr>PowerPoint Presentation</vt:lpstr>
      <vt:lpstr>PowerPoint Presentation</vt:lpstr>
      <vt:lpstr>PowerPoint Presentation</vt:lpstr>
      <vt:lpstr>PowerPoint Presentation</vt:lpstr>
      <vt:lpstr>PowerPoint Presentation</vt:lpstr>
      <vt:lpstr>KMLs</vt:lpstr>
      <vt:lpstr>PowerPoint Presentation</vt:lpstr>
      <vt:lpstr>SF1 Data</vt:lpstr>
      <vt:lpstr>What is Summary File 1?</vt:lpstr>
      <vt:lpstr>SF1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Allocate is Coming!</vt:lpstr>
      <vt:lpstr>American FactFinder</vt:lpstr>
      <vt:lpstr>What is the American FactFinder?</vt:lpstr>
      <vt:lpstr>What is the American Factfinder?</vt:lpstr>
      <vt:lpstr>For now, there are 2 AFFs</vt:lpstr>
      <vt:lpstr>How Do I Get to It?</vt:lpstr>
      <vt:lpstr>PowerPoint Presentation</vt:lpstr>
      <vt:lpstr>PowerPoint Presentation</vt:lpstr>
      <vt:lpstr>Geographic Support System Initiative (GSS)</vt:lpstr>
      <vt:lpstr>What Is It?</vt:lpstr>
      <vt:lpstr>What Are We Doing?</vt:lpstr>
      <vt:lpstr>Why Are We Doing It?</vt:lpstr>
      <vt:lpstr>Geographic Contact</vt:lpstr>
      <vt:lpstr>Demographic Contact</vt:lpstr>
      <vt:lpstr>Questions?</vt:lpstr>
    </vt:vector>
  </TitlesOfParts>
  <Company>DraftFCB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Hall</dc:creator>
  <cp:lastModifiedBy>best0001</cp:lastModifiedBy>
  <cp:revision>71</cp:revision>
  <dcterms:created xsi:type="dcterms:W3CDTF">2011-03-08T18:45:57Z</dcterms:created>
  <dcterms:modified xsi:type="dcterms:W3CDTF">2011-12-06T17:31:23Z</dcterms:modified>
</cp:coreProperties>
</file>